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28.120.40\uf$\&#1057;&#1084;&#1086;&#1083;&#1100;&#1082;&#1086;&#1074;\&#1041;&#1070;&#1044;&#1046;&#1045;&#1058;\&#1055;&#1088;&#1086;&#1077;&#1082;&#1090;%20&#1073;&#1102;&#1076;&#1078;&#1077;&#1090;&#1072;\&#1055;&#1088;&#1086;&#1077;&#1082;&#1090;%20&#1073;&#1102;&#1076;&#1078;&#1077;&#1090;&#1072;%202024-2026\&#1055;&#1091;&#1073;&#1083;&#1080;&#1095;&#1082;&#1072;%202024-2026\&#1041;&#1070;&#1044;&#1046;&#1045;&#1058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28.120.40\uf$\&#1057;&#1084;&#1086;&#1083;&#1100;&#1082;&#1086;&#1074;\&#1041;&#1070;&#1044;&#1046;&#1045;&#1058;\&#1055;&#1088;&#1086;&#1077;&#1082;&#1090;%20&#1073;&#1102;&#1076;&#1078;&#1077;&#1090;&#1072;\&#1055;&#1088;&#1086;&#1077;&#1082;&#1090;%20&#1073;&#1102;&#1076;&#1078;&#1077;&#1090;&#1072;%202024-2026\&#1055;&#1091;&#1073;&#1083;&#1080;&#1095;&#1082;&#1072;%202024-2026\&#1041;&#1070;&#1044;&#1046;&#1045;&#1058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Доходы</a:t>
            </a:r>
          </a:p>
        </c:rich>
      </c:tx>
      <c:layout/>
      <c:overlay val="0"/>
      <c:spPr>
        <a:noFill/>
        <a:ln w="25400"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237-4B66-85C7-007FEB55530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237-4B66-85C7-007FEB55530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237-4B66-85C7-007FEB55530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237-4B66-85C7-007FEB555307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8237-4B66-85C7-007FEB555307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8237-4B66-85C7-007FEB555307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8237-4B66-85C7-007FEB555307}"/>
              </c:ext>
            </c:extLst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'[БЮДЖЕТ.xls]2025'!$B$4:$B$10</c:f>
              <c:strCache>
                <c:ptCount val="7"/>
                <c:pt idx="0">
                  <c:v>Налоговые и неналоговые доходы</c:v>
                </c:pt>
                <c:pt idx="1">
                  <c:v>Дотации на выравнивания бюджетной обеспечености </c:v>
                </c:pt>
                <c:pt idx="2">
                  <c:v>Дотации бюджетам муниципальных райнов на поддержку мер по обеспечению сбалансированности бюджетов</c:v>
                </c:pt>
                <c:pt idx="3">
                  <c:v>Субсидии</c:v>
                </c:pt>
                <c:pt idx="4">
                  <c:v>Субвенции</c:v>
                </c:pt>
                <c:pt idx="5">
                  <c:v>Межбюджетные трансферты</c:v>
                </c:pt>
                <c:pt idx="6">
                  <c:v>Прочие безвозмезмездные поступления</c:v>
                </c:pt>
              </c:strCache>
            </c:strRef>
          </c:cat>
          <c:val>
            <c:numRef>
              <c:f>'[БЮДЖЕТ.xls]2025'!$C$4:$C$10</c:f>
              <c:numCache>
                <c:formatCode>General</c:formatCode>
                <c:ptCount val="7"/>
                <c:pt idx="0">
                  <c:v>144235</c:v>
                </c:pt>
                <c:pt idx="1">
                  <c:v>59287</c:v>
                </c:pt>
                <c:pt idx="2">
                  <c:v>32495</c:v>
                </c:pt>
                <c:pt idx="3">
                  <c:v>2508</c:v>
                </c:pt>
                <c:pt idx="4">
                  <c:v>32559</c:v>
                </c:pt>
                <c:pt idx="5">
                  <c:v>3232</c:v>
                </c:pt>
                <c:pt idx="6">
                  <c:v>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237-4B66-85C7-007FEB5553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567454112"/>
        <c:axId val="1567444960"/>
      </c:barChart>
      <c:valAx>
        <c:axId val="1567444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67454112"/>
        <c:crosses val="autoZero"/>
        <c:crossBetween val="between"/>
      </c:valAx>
      <c:catAx>
        <c:axId val="1567454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567444960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</c:spPr>
    </c:plotArea>
    <c:plotVisOnly val="1"/>
    <c:dispBlanksAs val="gap"/>
    <c:showDLblsOverMax val="0"/>
  </c:chart>
  <c:spPr>
    <a:gradFill>
      <a:gsLst>
        <a:gs pos="0">
          <a:schemeClr val="accent1">
            <a:lumMod val="5000"/>
            <a:lumOff val="95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Расходы</a:t>
            </a:r>
          </a:p>
        </c:rich>
      </c:tx>
      <c:layout/>
      <c:overlay val="0"/>
      <c:spPr>
        <a:noFill/>
        <a:ln w="25400"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D38-4A2A-98E0-98AA8887DF0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D38-4A2A-98E0-98AA8887DF0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D38-4A2A-98E0-98AA8887DF0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D38-4A2A-98E0-98AA8887DF0A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D38-4A2A-98E0-98AA8887DF0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D38-4A2A-98E0-98AA8887DF0A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3D38-4A2A-98E0-98AA8887DF0A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3D38-4A2A-98E0-98AA8887DF0A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3D38-4A2A-98E0-98AA8887DF0A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3D38-4A2A-98E0-98AA8887DF0A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14-3D38-4A2A-98E0-98AA8887DF0A}"/>
              </c:ext>
            </c:extLst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'[БЮДЖЕТ.xls]2025'!$B$15:$B$25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Охрана окружающей среды</c:v>
                </c:pt>
                <c:pt idx="4">
                  <c:v>Образование</c:v>
                </c:pt>
                <c:pt idx="5">
                  <c:v>Культура и киниматография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Средства массовой информации</c:v>
                </c:pt>
                <c:pt idx="10">
                  <c:v>Межбюджетные трансферты общего характера бюджетам субъектам РФ МО</c:v>
                </c:pt>
              </c:strCache>
            </c:strRef>
          </c:cat>
          <c:val>
            <c:numRef>
              <c:f>'[БЮДЖЕТ.xls]2025'!$C$15:$C$25</c:f>
              <c:numCache>
                <c:formatCode>General</c:formatCode>
                <c:ptCount val="11"/>
                <c:pt idx="0">
                  <c:v>86471</c:v>
                </c:pt>
                <c:pt idx="1">
                  <c:v>32833</c:v>
                </c:pt>
                <c:pt idx="2">
                  <c:v>474</c:v>
                </c:pt>
                <c:pt idx="3">
                  <c:v>1010</c:v>
                </c:pt>
                <c:pt idx="4">
                  <c:v>57281</c:v>
                </c:pt>
                <c:pt idx="5">
                  <c:v>42033</c:v>
                </c:pt>
                <c:pt idx="6">
                  <c:v>20087</c:v>
                </c:pt>
                <c:pt idx="7">
                  <c:v>4731</c:v>
                </c:pt>
                <c:pt idx="8">
                  <c:v>1520</c:v>
                </c:pt>
                <c:pt idx="9">
                  <c:v>2488</c:v>
                </c:pt>
                <c:pt idx="10">
                  <c:v>37388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3D38-4A2A-98E0-98AA8887DF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586856848"/>
        <c:axId val="1586858928"/>
      </c:barChart>
      <c:valAx>
        <c:axId val="15868589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86856848"/>
        <c:crosses val="autoZero"/>
        <c:crossBetween val="between"/>
      </c:valAx>
      <c:catAx>
        <c:axId val="1586856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586858928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</c:spPr>
    </c:plotArea>
    <c:plotVisOnly val="1"/>
    <c:dispBlanksAs val="gap"/>
    <c:showDLblsOverMax val="0"/>
  </c:chart>
  <c:spPr>
    <a:gradFill flip="none" rotWithShape="1">
      <a:gsLst>
        <a:gs pos="0">
          <a:schemeClr val="accent2">
            <a:lumMod val="5000"/>
            <a:lumOff val="95000"/>
          </a:schemeClr>
        </a:gs>
        <a:gs pos="74000">
          <a:schemeClr val="accent2">
            <a:lumMod val="45000"/>
            <a:lumOff val="55000"/>
          </a:schemeClr>
        </a:gs>
        <a:gs pos="83000">
          <a:schemeClr val="accent2">
            <a:lumMod val="45000"/>
            <a:lumOff val="55000"/>
          </a:schemeClr>
        </a:gs>
        <a:gs pos="100000">
          <a:schemeClr val="accent2">
            <a:lumMod val="30000"/>
            <a:lumOff val="70000"/>
          </a:schemeClr>
        </a:gs>
      </a:gsLst>
      <a:lin ang="5400000" scaled="1"/>
      <a:tileRect/>
    </a:gra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3D5F3-6F11-4F1B-8F04-3151FB1D9598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3B1C-65AF-468B-9AE5-7BF5C32F4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838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3D5F3-6F11-4F1B-8F04-3151FB1D9598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3B1C-65AF-468B-9AE5-7BF5C32F4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942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3D5F3-6F11-4F1B-8F04-3151FB1D9598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3B1C-65AF-468B-9AE5-7BF5C32F4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193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3D5F3-6F11-4F1B-8F04-3151FB1D9598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3B1C-65AF-468B-9AE5-7BF5C32F4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41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3D5F3-6F11-4F1B-8F04-3151FB1D9598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3B1C-65AF-468B-9AE5-7BF5C32F4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589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3D5F3-6F11-4F1B-8F04-3151FB1D9598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3B1C-65AF-468B-9AE5-7BF5C32F4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125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3D5F3-6F11-4F1B-8F04-3151FB1D9598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3B1C-65AF-468B-9AE5-7BF5C32F4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853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3D5F3-6F11-4F1B-8F04-3151FB1D9598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3B1C-65AF-468B-9AE5-7BF5C32F4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211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3D5F3-6F11-4F1B-8F04-3151FB1D9598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3B1C-65AF-468B-9AE5-7BF5C32F4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373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3D5F3-6F11-4F1B-8F04-3151FB1D9598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3B1C-65AF-468B-9AE5-7BF5C32F4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503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3D5F3-6F11-4F1B-8F04-3151FB1D9598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63B1C-65AF-468B-9AE5-7BF5C32F4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573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3D5F3-6F11-4F1B-8F04-3151FB1D9598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63B1C-65AF-468B-9AE5-7BF5C32F4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620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74305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Проект бюджета</a:t>
            </a:r>
            <a:b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 муниципального района </a:t>
            </a:r>
            <a:r>
              <a:rPr lang="ru-RU" sz="4000" b="1" dirty="0" err="1" smtClean="0">
                <a:solidFill>
                  <a:schemeClr val="accent1">
                    <a:lumMod val="75000"/>
                  </a:schemeClr>
                </a:solidFill>
              </a:rPr>
              <a:t>Клявлинский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 Самарской области на 2024 год и плановый период 2005 и 2026 года 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465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Основные параметры проект бюджета на 2024 год и плановый период 2025 и 2026 года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2474032"/>
              </p:ext>
            </p:extLst>
          </p:nvPr>
        </p:nvGraphicFramePr>
        <p:xfrm>
          <a:off x="838200" y="1845945"/>
          <a:ext cx="10515600" cy="2349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406593334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0425343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3592445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677091416"/>
                    </a:ext>
                  </a:extLst>
                </a:gridCol>
              </a:tblGrid>
              <a:tr h="29334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Показатель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2026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952534"/>
                  </a:ext>
                </a:extLst>
              </a:tr>
              <a:tr h="398491">
                <a:tc>
                  <a:txBody>
                    <a:bodyPr/>
                    <a:lstStyle/>
                    <a:p>
                      <a:r>
                        <a:rPr lang="ru-RU" dirty="0" smtClean="0"/>
                        <a:t>Доходы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276 315,689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253 217,272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253 647,420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208583"/>
                  </a:ext>
                </a:extLst>
              </a:tr>
              <a:tr h="293343">
                <a:tc>
                  <a:txBody>
                    <a:bodyPr/>
                    <a:lstStyle/>
                    <a:p>
                      <a:r>
                        <a:rPr lang="ru-RU" dirty="0" smtClean="0"/>
                        <a:t>Расходы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286 315,689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253 217,272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253 647,420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529566"/>
                  </a:ext>
                </a:extLst>
              </a:tr>
              <a:tr h="293343">
                <a:tc>
                  <a:txBody>
                    <a:bodyPr/>
                    <a:lstStyle/>
                    <a:p>
                      <a:r>
                        <a:rPr lang="ru-RU" sz="1600" baseline="0" dirty="0" smtClean="0"/>
                        <a:t>в том числе у</a:t>
                      </a:r>
                      <a:r>
                        <a:rPr lang="ru-RU" sz="1600" dirty="0" smtClean="0"/>
                        <a:t>словно утвержденные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5 700,000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11 300,000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846514"/>
                  </a:ext>
                </a:extLst>
              </a:tr>
              <a:tr h="506318">
                <a:tc>
                  <a:txBody>
                    <a:bodyPr/>
                    <a:lstStyle/>
                    <a:p>
                      <a:r>
                        <a:rPr lang="ru-RU" dirty="0" smtClean="0"/>
                        <a:t>Дефицит</a:t>
                      </a:r>
                      <a:r>
                        <a:rPr lang="ru-RU" baseline="0" dirty="0" smtClean="0"/>
                        <a:t> (-)</a:t>
                      </a:r>
                    </a:p>
                    <a:p>
                      <a:r>
                        <a:rPr lang="ru-RU" baseline="0" dirty="0" smtClean="0"/>
                        <a:t>Профицит (+)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-10 000,000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139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6354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073" y="140682"/>
            <a:ext cx="10515600" cy="1325563"/>
          </a:xfrm>
        </p:spPr>
        <p:txBody>
          <a:bodyPr/>
          <a:lstStyle/>
          <a:p>
            <a:pPr algn="ctr"/>
            <a:r>
              <a:rPr lang="ru-RU" dirty="0"/>
              <a:t>Структура доходов бюджета на </a:t>
            </a:r>
            <a:r>
              <a:rPr lang="ru-RU" dirty="0" smtClean="0"/>
              <a:t>2024 </a:t>
            </a:r>
            <a:r>
              <a:rPr lang="ru-RU" dirty="0"/>
              <a:t>год 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3204670"/>
              </p:ext>
            </p:extLst>
          </p:nvPr>
        </p:nvGraphicFramePr>
        <p:xfrm>
          <a:off x="2194560" y="1514041"/>
          <a:ext cx="7445433" cy="4080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420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Структура расходов бюджета на </a:t>
            </a:r>
            <a:r>
              <a:rPr lang="ru-RU" dirty="0" smtClean="0"/>
              <a:t>2024 год</a:t>
            </a:r>
            <a:endParaRPr lang="ru-RU" dirty="0"/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8410540"/>
              </p:ext>
            </p:extLst>
          </p:nvPr>
        </p:nvGraphicFramePr>
        <p:xfrm>
          <a:off x="1479665" y="1788074"/>
          <a:ext cx="8507297" cy="4436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468394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66</Words>
  <Application>Microsoft Office PowerPoint</Application>
  <PresentationFormat>Широкоэкранный</PresentationFormat>
  <Paragraphs>26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Проект бюджета  муниципального района Клявлинский Самарской области на 2024 год и плановый период 2005 и 2026 года </vt:lpstr>
      <vt:lpstr>Основные параметры проект бюджета на 2024 год и плановый период 2025 и 2026 года</vt:lpstr>
      <vt:lpstr>Структура доходов бюджета на 2024 год </vt:lpstr>
      <vt:lpstr>Структура расходов бюджета на 2024 год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бюджета  муниципального района Клявлинский Самарской области на 2024 год и плановый период 2005 и 2026 года</dc:title>
  <dc:creator>Виктория</dc:creator>
  <cp:lastModifiedBy>Виктория</cp:lastModifiedBy>
  <cp:revision>6</cp:revision>
  <dcterms:created xsi:type="dcterms:W3CDTF">2025-04-29T12:37:43Z</dcterms:created>
  <dcterms:modified xsi:type="dcterms:W3CDTF">2025-04-29T13:16:46Z</dcterms:modified>
</cp:coreProperties>
</file>