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9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79" r:id="rId1"/>
  </p:sldMasterIdLst>
  <p:notesMasterIdLst>
    <p:notesMasterId r:id="rId20"/>
  </p:notesMasterIdLst>
  <p:handoutMasterIdLst>
    <p:handoutMasterId r:id="rId21"/>
  </p:handoutMasterIdLst>
  <p:sldIdLst>
    <p:sldId id="386" r:id="rId2"/>
    <p:sldId id="377" r:id="rId3"/>
    <p:sldId id="385" r:id="rId4"/>
    <p:sldId id="364" r:id="rId5"/>
    <p:sldId id="392" r:id="rId6"/>
    <p:sldId id="393" r:id="rId7"/>
    <p:sldId id="394" r:id="rId8"/>
    <p:sldId id="395" r:id="rId9"/>
    <p:sldId id="396" r:id="rId10"/>
    <p:sldId id="405" r:id="rId11"/>
    <p:sldId id="397" r:id="rId12"/>
    <p:sldId id="398" r:id="rId13"/>
    <p:sldId id="399" r:id="rId14"/>
    <p:sldId id="400" r:id="rId15"/>
    <p:sldId id="401" r:id="rId16"/>
    <p:sldId id="402" r:id="rId17"/>
    <p:sldId id="403" r:id="rId18"/>
    <p:sldId id="404" r:id="rId19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budget" initials="n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117F"/>
    <a:srgbClr val="0669BA"/>
    <a:srgbClr val="9BE5FF"/>
    <a:srgbClr val="31E8F1"/>
    <a:srgbClr val="57BDCB"/>
    <a:srgbClr val="D7DAF1"/>
    <a:srgbClr val="E3E2E6"/>
    <a:srgbClr val="304800"/>
    <a:srgbClr val="FF99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330" autoAdjust="0"/>
    <p:restoredTop sz="96339" autoAdjust="0"/>
  </p:normalViewPr>
  <p:slideViewPr>
    <p:cSldViewPr>
      <p:cViewPr varScale="1">
        <p:scale>
          <a:sx n="111" d="100"/>
          <a:sy n="111" d="100"/>
        </p:scale>
        <p:origin x="27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4-2026\&#1055;&#1091;&#1073;&#1083;&#1080;&#1095;&#1082;&#1072;%202024-2026\&#1041;&#1070;&#1044;&#1046;&#1045;&#1058;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1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2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5-2027\&#1055;&#1091;&#1073;&#1083;&#1080;&#1095;&#1082;&#1072;%202025-2027\&#1041;&#1102;&#1076;&#1078;&#1077;&#1090;%20&#1076;&#1083;&#1103;%20&#1075;&#1088;&#1072;&#1078;&#1076;&#1072;&#1085;%20&#1087;&#1088;&#1077;&#1079;&#1080;&#1085;&#1090;&#1072;&#1094;&#1080;&#1103;\&#1041;&#1070;&#1044;&#1046;&#1045;&#1058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5-2027\&#1055;&#1091;&#1073;&#1083;&#1080;&#1095;&#1082;&#1072;%202025-2027\&#1041;&#1102;&#1076;&#1078;&#1077;&#1090;%20&#1076;&#1083;&#1103;%20&#1075;&#1088;&#1072;&#1078;&#1076;&#1072;&#1085;%20&#1087;&#1088;&#1077;&#1079;&#1080;&#1085;&#1090;&#1072;&#1094;&#1080;&#1103;\&#1041;&#1070;&#1044;&#1046;&#1045;&#1058;.xls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5-2027\&#1055;&#1091;&#1073;&#1083;&#1080;&#1095;&#1082;&#1072;%202025-2027\&#1041;&#1102;&#1076;&#1078;&#1077;&#1090;%20&#1076;&#1083;&#1103;%20&#1075;&#1088;&#1072;&#1078;&#1076;&#1072;&#1085;%20&#1087;&#1088;&#1077;&#1079;&#1080;&#1085;&#1090;&#1072;&#1094;&#1080;&#1103;\&#1041;&#1070;&#1044;&#1046;&#1045;&#1058;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Доходы</a:t>
            </a:r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017-4FB7-9C34-01467B4A24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017-4FB7-9C34-01467B4A24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017-4FB7-9C34-01467B4A24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017-4FB7-9C34-01467B4A24BE}"/>
              </c:ext>
            </c:extLst>
          </c:dPt>
          <c:dPt>
            <c:idx val="4"/>
            <c:bubble3D val="0"/>
            <c:extLst>
              <c:ext xmlns:c16="http://schemas.microsoft.com/office/drawing/2014/chart" uri="{C3380CC4-5D6E-409C-BE32-E72D297353CC}">
                <c16:uniqueId val="{00000008-2017-4FB7-9C34-01467B4A24BE}"/>
              </c:ext>
            </c:extLst>
          </c:dPt>
          <c:dPt>
            <c:idx val="5"/>
            <c:bubble3D val="0"/>
            <c:extLst>
              <c:ext xmlns:c16="http://schemas.microsoft.com/office/drawing/2014/chart" uri="{C3380CC4-5D6E-409C-BE32-E72D297353CC}">
                <c16:uniqueId val="{00000009-2017-4FB7-9C34-01467B4A24BE}"/>
              </c:ext>
            </c:extLst>
          </c:dPt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0A-2017-4FB7-9C34-01467B4A24BE}"/>
              </c:ext>
            </c:extLst>
          </c:dPt>
          <c:dLbls>
            <c:dLbl>
              <c:idx val="6"/>
              <c:layout>
                <c:manualLayout>
                  <c:x val="3.9401103230890466E-2"/>
                  <c:y val="-7.820136852394916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2017-4FB7-9C34-01467B4A24BE}"/>
                </c:ext>
              </c:extLst>
            </c:dLbl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'[БЮДЖЕТ.xls]2025'!$B$4:$B$10</c:f>
              <c:strCache>
                <c:ptCount val="7"/>
                <c:pt idx="0">
                  <c:v>Налоговые и неналоговые доходы</c:v>
                </c:pt>
                <c:pt idx="1">
                  <c:v>Дотации на выравнивания бюджетной обеспечености </c:v>
                </c:pt>
                <c:pt idx="2">
                  <c:v>Дотации бюджетам муниципальных райнов на поддержку мер по обеспечению сбалансированности бюджетов</c:v>
                </c:pt>
                <c:pt idx="3">
                  <c:v>Субсидии</c:v>
                </c:pt>
                <c:pt idx="4">
                  <c:v>Субвенции</c:v>
                </c:pt>
                <c:pt idx="5">
                  <c:v>Межбюджетные трансферты</c:v>
                </c:pt>
                <c:pt idx="6">
                  <c:v>Прочие безвозмезмездные поступления</c:v>
                </c:pt>
              </c:strCache>
            </c:strRef>
          </c:cat>
          <c:val>
            <c:numRef>
              <c:f>'[БЮДЖЕТ.xls]2025'!$C$4:$C$10</c:f>
              <c:numCache>
                <c:formatCode>General</c:formatCode>
                <c:ptCount val="7"/>
                <c:pt idx="0">
                  <c:v>144235</c:v>
                </c:pt>
                <c:pt idx="1">
                  <c:v>59287</c:v>
                </c:pt>
                <c:pt idx="2">
                  <c:v>32495</c:v>
                </c:pt>
                <c:pt idx="3">
                  <c:v>2508</c:v>
                </c:pt>
                <c:pt idx="4">
                  <c:v>32559</c:v>
                </c:pt>
                <c:pt idx="5">
                  <c:v>3232</c:v>
                </c:pt>
                <c:pt idx="6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2017-4FB7-9C34-01467B4A24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7369185234824369"/>
          <c:y val="9.1456192609354919E-2"/>
          <c:w val="0.31020730564707782"/>
          <c:h val="0.75513889209596596"/>
        </c:manualLayout>
      </c:layout>
      <c:overlay val="0"/>
      <c:spPr>
        <a:noFill/>
        <a:ln w="25400">
          <a:noFill/>
        </a:ln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0">
          <a:schemeClr val="accent1">
            <a:lumMod val="5000"/>
            <a:lumOff val="95000"/>
          </a:schemeClr>
        </a:gs>
        <a:gs pos="74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lin ang="5400000" scaled="1"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6.6645372736362632E-2"/>
          <c:y val="2.9420333262955633E-2"/>
          <c:w val="0.62367864693446173"/>
          <c:h val="0.745200200003600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70C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196777.8</c:v>
                </c:pt>
                <c:pt idx="1">
                  <c:v>345101.6</c:v>
                </c:pt>
                <c:pt idx="2">
                  <c:v>216253.8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EA-464F-8798-997E15EE180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000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17630.5</c:v>
                </c:pt>
                <c:pt idx="1">
                  <c:v>29018.9</c:v>
                </c:pt>
                <c:pt idx="2">
                  <c:v>30379.1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9EA-464F-8798-997E15EE180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00B05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76929.5</c:v>
                </c:pt>
                <c:pt idx="1">
                  <c:v>93210</c:v>
                </c:pt>
                <c:pt idx="2">
                  <c:v>102333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9EA-464F-8798-997E15EE18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2364288"/>
        <c:axId val="62378368"/>
        <c:axId val="0"/>
      </c:bar3DChart>
      <c:catAx>
        <c:axId val="62364288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2378368"/>
        <c:crosses val="autoZero"/>
        <c:auto val="1"/>
        <c:lblAlgn val="ctr"/>
        <c:lblOffset val="100"/>
        <c:noMultiLvlLbl val="0"/>
      </c:catAx>
      <c:valAx>
        <c:axId val="6237836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62364288"/>
        <c:crosses val="autoZero"/>
        <c:crossBetween val="between"/>
      </c:valAx>
      <c:spPr>
        <a:noFill/>
        <a:ln w="25532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70520065810681742"/>
          <c:y val="6.6536203522504889E-2"/>
          <c:w val="0.26753883738035034"/>
          <c:h val="0.30751903880429926"/>
        </c:manualLayout>
      </c:layout>
      <c:overlay val="0"/>
      <c:txPr>
        <a:bodyPr/>
        <a:lstStyle/>
        <a:p>
          <a:pPr>
            <a:defRPr sz="1591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47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855387766445361"/>
          <c:y val="0.2489692904623329"/>
          <c:w val="0.41867839057309042"/>
          <c:h val="0.5978455417170417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  <c:extLst>
              <c:ext xmlns:c16="http://schemas.microsoft.com/office/drawing/2014/chart" uri="{C3380CC4-5D6E-409C-BE32-E72D297353CC}">
                <c16:uniqueId val="{00000001-C793-471E-982D-6C7596B039C5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C793-471E-982D-6C7596B039C5}"/>
              </c:ext>
            </c:extLst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5-C793-471E-982D-6C7596B039C5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7-C793-471E-982D-6C7596B039C5}"/>
              </c:ext>
            </c:extLst>
          </c:dPt>
          <c:dPt>
            <c:idx val="5"/>
            <c:bubble3D val="0"/>
            <c:spPr>
              <a:solidFill>
                <a:schemeClr val="accent3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9-C793-471E-982D-6C7596B039C5}"/>
              </c:ext>
            </c:extLst>
          </c:dPt>
          <c:dPt>
            <c:idx val="6"/>
            <c:bubble3D val="0"/>
            <c:spPr>
              <a:solidFill>
                <a:schemeClr val="accent2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B-C793-471E-982D-6C7596B039C5}"/>
              </c:ext>
            </c:extLst>
          </c:dPt>
          <c:dLbls>
            <c:dLbl>
              <c:idx val="0"/>
              <c:layout>
                <c:manualLayout>
                  <c:x val="-5.6969924488676889E-2"/>
                  <c:y val="0.23813256827035623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C793-471E-982D-6C7596B039C5}"/>
                </c:ext>
              </c:extLst>
            </c:dLbl>
            <c:dLbl>
              <c:idx val="1"/>
              <c:layout>
                <c:manualLayout>
                  <c:x val="0.15548641996767384"/>
                  <c:y val="6.7365362349434049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C793-471E-982D-6C7596B039C5}"/>
                </c:ext>
              </c:extLst>
            </c:dLbl>
            <c:dLbl>
              <c:idx val="2"/>
              <c:layout>
                <c:manualLayout>
                  <c:x val="0"/>
                  <c:y val="3.7297619732995432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C793-471E-982D-6C7596B039C5}"/>
                </c:ext>
              </c:extLst>
            </c:dLbl>
            <c:dLbl>
              <c:idx val="3"/>
              <c:layout>
                <c:manualLayout>
                  <c:x val="0"/>
                  <c:y val="8.1441785488111387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C793-471E-982D-6C7596B039C5}"/>
                </c:ext>
              </c:extLst>
            </c:dLbl>
            <c:dLbl>
              <c:idx val="4"/>
              <c:layout>
                <c:manualLayout>
                  <c:x val="0"/>
                  <c:y val="9.3002168531347747E-3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793-471E-982D-6C7596B039C5}"/>
                </c:ext>
              </c:extLst>
            </c:dLbl>
            <c:dLbl>
              <c:idx val="5"/>
              <c:layout>
                <c:manualLayout>
                  <c:x val="-0.10846857069644589"/>
                  <c:y val="-1.2057578025549014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C793-471E-982D-6C7596B039C5}"/>
                </c:ext>
              </c:extLst>
            </c:dLbl>
            <c:dLbl>
              <c:idx val="6"/>
              <c:layout>
                <c:manualLayout>
                  <c:x val="0"/>
                  <c:y val="1.3999877971386365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C793-471E-982D-6C7596B039C5}"/>
                </c:ext>
              </c:extLst>
            </c:dLbl>
            <c:dLbl>
              <c:idx val="7"/>
              <c:layout>
                <c:manualLayout>
                  <c:x val="1.5987079521890338E-2"/>
                  <c:y val="-7.0693375714064546E-2"/>
                </c:manualLayout>
              </c:layout>
              <c:tx>
                <c:rich>
                  <a:bodyPr/>
                  <a:lstStyle/>
                  <a:p>
                    <a:fld id="{6C66B95C-A549-49F0-8F89-ED64207F8D22}" type="VALUE">
                      <a:rPr lang="en-US" dirty="0"/>
                      <a:pPr/>
                      <a:t>[ЗНАЧЕНИЕ]</a:t>
                    </a:fld>
                    <a:r>
                      <a:rPr lang="en-US" baseline="0" dirty="0"/>
                      <a:t>; </a:t>
                    </a:r>
                    <a:r>
                      <a:rPr lang="en-US" baseline="0" dirty="0" smtClean="0"/>
                      <a:t>0,02%</a:t>
                    </a:r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C793-471E-982D-6C7596B039C5}"/>
                </c:ext>
              </c:extLst>
            </c:dLbl>
            <c:dLbl>
              <c:idx val="8"/>
              <c:layout>
                <c:manualLayout>
                  <c:x val="-0.1169717412934563"/>
                  <c:y val="5.1226491332855409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C793-471E-982D-6C7596B039C5}"/>
                </c:ext>
              </c:extLst>
            </c:dLbl>
            <c:dLbl>
              <c:idx val="9"/>
              <c:layout>
                <c:manualLayout>
                  <c:x val="-3.8803460012752852E-2"/>
                  <c:y val="-0.11041306685715306"/>
                </c:manualLayout>
              </c:layout>
              <c:tx>
                <c:rich>
                  <a:bodyPr/>
                  <a:lstStyle/>
                  <a:p>
                    <a:fld id="{B3BABBFD-A0E8-4D34-BA95-F9D8BD45A4B6}" type="VALUE">
                      <a:rPr lang="en-US" dirty="0"/>
                      <a:pPr/>
                      <a:t>[ЗНАЧЕНИЕ]</a:t>
                    </a:fld>
                    <a:r>
                      <a:rPr lang="en-US" baseline="0" dirty="0"/>
                      <a:t>; </a:t>
                    </a:r>
                    <a:r>
                      <a:rPr lang="en-US" baseline="0" dirty="0" smtClean="0"/>
                      <a:t>0,4%</a:t>
                    </a:r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C793-471E-982D-6C7596B039C5}"/>
                </c:ext>
              </c:extLst>
            </c:dLbl>
            <c:dLbl>
              <c:idx val="10"/>
              <c:layout>
                <c:manualLayout>
                  <c:x val="0.16538876750258294"/>
                  <c:y val="-9.3213673347664089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0-C793-471E-982D-6C7596B039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1"/>
            <c:showVal val="1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11"/>
                <c:pt idx="0">
                  <c:v>Налог на доходы физических лиц</c:v>
                </c:pt>
                <c:pt idx="1">
                  <c:v>Акцизы по подакцизными товарами (продукции), производимые на территории РФ</c:v>
                </c:pt>
                <c:pt idx="2">
                  <c:v>Налоги , взимаемые в связи с применением упрощенной системы налогооблажения 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патентой системы налогооблажения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государственной и муниципальной собственности</c:v>
                </c:pt>
                <c:pt idx="7">
                  <c:v>Плата за неготивное воздействие на окружающую среду</c:v>
                </c:pt>
                <c:pt idx="8">
                  <c:v>Прочие доходы от реализации имущества, находящегося в собственности муниципальных районов (в части реализации основных средств по указанному имуществу)</c:v>
                </c:pt>
                <c:pt idx="9">
                  <c:v>Штрафы, санкции, возмещение ущерба</c:v>
                </c:pt>
                <c:pt idx="10">
                  <c:v>Прочие доходы от компенсации затрат бюджетов муниципальных районов</c:v>
                </c:pt>
              </c:strCache>
            </c:strRef>
          </c:cat>
          <c:val>
            <c:numRef>
              <c:f>Лист1!$B$2:$B$12</c:f>
              <c:numCache>
                <c:formatCode>#\ ##0.0</c:formatCode>
                <c:ptCount val="11"/>
                <c:pt idx="0">
                  <c:v>69632.600000000006</c:v>
                </c:pt>
                <c:pt idx="1">
                  <c:v>18312.2</c:v>
                </c:pt>
                <c:pt idx="2">
                  <c:v>8251</c:v>
                </c:pt>
                <c:pt idx="3">
                  <c:v>2850</c:v>
                </c:pt>
                <c:pt idx="4">
                  <c:v>1150.2</c:v>
                </c:pt>
                <c:pt idx="5">
                  <c:v>2137</c:v>
                </c:pt>
                <c:pt idx="6">
                  <c:v>18098.099999999999</c:v>
                </c:pt>
                <c:pt idx="7">
                  <c:v>21</c:v>
                </c:pt>
                <c:pt idx="8">
                  <c:v>9700</c:v>
                </c:pt>
                <c:pt idx="9">
                  <c:v>560</c:v>
                </c:pt>
                <c:pt idx="10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C793-471E-982D-6C7596B039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8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03647399392899"/>
          <c:y val="1.4069866369852933E-2"/>
          <c:w val="0.2750176055707072"/>
          <c:h val="0.9297207935414058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800" b="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100527869275786E-2"/>
          <c:y val="3.1863537238425443E-2"/>
          <c:w val="0.67222391732283471"/>
          <c:h val="0.890841470497414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2023 факт</c:v>
                </c:pt>
                <c:pt idx="1">
                  <c:v>2024 ожидаем.</c:v>
                </c:pt>
                <c:pt idx="2">
                  <c:v>2025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76929.5</c:v>
                </c:pt>
                <c:pt idx="1">
                  <c:v>93210</c:v>
                </c:pt>
                <c:pt idx="2">
                  <c:v>102333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59-4008-AAC2-06795236905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1E8F1"/>
            </a:solidFill>
            <a:ln>
              <a:noFill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факт</c:v>
                </c:pt>
                <c:pt idx="1">
                  <c:v>2024 ожидаем.</c:v>
                </c:pt>
                <c:pt idx="2">
                  <c:v>2025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17630.5</c:v>
                </c:pt>
                <c:pt idx="1">
                  <c:v>29018.9</c:v>
                </c:pt>
                <c:pt idx="2">
                  <c:v>30379.1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59-4008-AAC2-0679523690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001152"/>
        <c:axId val="64002688"/>
      </c:barChart>
      <c:catAx>
        <c:axId val="64001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64002688"/>
        <c:crosses val="autoZero"/>
        <c:auto val="0"/>
        <c:lblAlgn val="ctr"/>
        <c:lblOffset val="100"/>
        <c:noMultiLvlLbl val="0"/>
      </c:catAx>
      <c:valAx>
        <c:axId val="64002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6400115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211023622047244"/>
          <c:y val="0.40087486180287452"/>
          <c:w val="0.25538976377952755"/>
          <c:h val="0.198250276394251"/>
        </c:manualLayout>
      </c:layout>
      <c:overlay val="0"/>
      <c:spPr>
        <a:noFill/>
      </c:spPr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  <c:spPr>
        <a:noFill/>
        <a:ln w="25294">
          <a:noFill/>
        </a:ln>
      </c:spPr>
    </c:sideWall>
    <c:backWall>
      <c:thickness val="0"/>
      <c:spPr>
        <a:noFill/>
        <a:ln w="25294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6.928276635711289E-2"/>
          <c:w val="0.65161846495170572"/>
          <c:h val="0.813267813267813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-1.5030931763909431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2B28-484D-82E7-527912FD094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cat>
          <c:val>
            <c:numRef>
              <c:f>Лист1!$B$2</c:f>
              <c:numCache>
                <c:formatCode>#\ ##0.0</c:formatCode>
                <c:ptCount val="1"/>
                <c:pt idx="0">
                  <c:v>99410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B28-484D-82E7-527912FD0949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дотация на поддержку мер по обеспечению сбалансированности бюджетов 2</c:v>
                </c:pt>
              </c:strCache>
            </c:strRef>
          </c:tx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2.5053423946238308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2B28-484D-82E7-527912FD094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cat>
          <c:val>
            <c:numRef>
              <c:f>Лист1!$D$2</c:f>
              <c:numCache>
                <c:formatCode>#\ ##0.0</c:formatCode>
                <c:ptCount val="1"/>
                <c:pt idx="0">
                  <c:v>39732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B28-484D-82E7-527912FD0949}"/>
            </c:ext>
          </c:extLst>
        </c:ser>
        <c:ser>
          <c:idx val="1"/>
          <c:order val="2"/>
          <c:tx>
            <c:v>прочая дотация</c:v>
          </c:tx>
          <c:spPr>
            <a:solidFill>
              <a:srgbClr val="9933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546397645864146E-2"/>
                  <c:y val="-5.5238661843889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2B28-484D-82E7-527912FD094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Лист1!$C$2</c:f>
              <c:numCache>
                <c:formatCode>#\ ##0.0</c:formatCode>
                <c:ptCount val="1"/>
                <c:pt idx="0">
                  <c:v>59678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B28-484D-82E7-527912FD0949}"/>
            </c:ext>
          </c:extLst>
        </c:ser>
        <c:ser>
          <c:idx val="3"/>
          <c:order val="3"/>
          <c:tx>
            <c:v>МБТ от поселений</c:v>
          </c:tx>
          <c:spPr>
            <a:solidFill>
              <a:srgbClr val="CCFFFF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5051552939849051E-2"/>
                  <c:y val="-4.56319380449522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2B28-484D-82E7-527912FD094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Лист1!$E$2</c:f>
              <c:numCache>
                <c:formatCode>#\ ##0.0</c:formatCode>
                <c:ptCount val="1"/>
                <c:pt idx="0">
                  <c:v>5694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2B28-484D-82E7-527912FD0949}"/>
            </c:ext>
          </c:extLst>
        </c:ser>
        <c:ser>
          <c:idx val="5"/>
          <c:order val="4"/>
          <c:tx>
            <c:v>Субсидии, субвенции</c:v>
          </c:tx>
          <c:spPr>
            <a:solidFill>
              <a:srgbClr val="FF8080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2587639997743294E-2"/>
                  <c:y val="-3.6025214246014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2B28-484D-82E7-527912FD094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Лист1!$F$2</c:f>
              <c:numCache>
                <c:formatCode>0.0</c:formatCode>
                <c:ptCount val="1"/>
                <c:pt idx="0">
                  <c:v>109517.8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B28-484D-82E7-527912FD094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shape val="cylinder"/>
        <c:axId val="192697856"/>
        <c:axId val="192699392"/>
        <c:axId val="0"/>
      </c:bar3DChart>
      <c:catAx>
        <c:axId val="192697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2699392"/>
        <c:crosses val="autoZero"/>
        <c:auto val="1"/>
        <c:lblAlgn val="ctr"/>
        <c:lblOffset val="100"/>
        <c:noMultiLvlLbl val="0"/>
      </c:catAx>
      <c:valAx>
        <c:axId val="192699392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extTo"/>
        <c:crossAx val="192697856"/>
        <c:crosses val="autoZero"/>
        <c:crossBetween val="between"/>
      </c:valAx>
    </c:plotArea>
    <c:legend>
      <c:legendPos val="tr"/>
      <c:legendEntry>
        <c:idx val="0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2872531411228669"/>
          <c:y val="5.5238661843889605E-2"/>
          <c:w val="0.25373632244389699"/>
          <c:h val="0.60393293220848931"/>
        </c:manualLayout>
      </c:layout>
      <c:overlay val="0"/>
      <c:txPr>
        <a:bodyPr/>
        <a:lstStyle/>
        <a:p>
          <a:pPr>
            <a:defRPr sz="1000" b="1" spc="-1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51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F26-4044-8C04-C1E3F7B9751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F26-4044-8C04-C1E3F7B9751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F26-4044-8C04-C1E3F7B9751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F26-4044-8C04-C1E3F7B9751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F26-4044-8C04-C1E3F7B9751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F26-4044-8C04-C1E3F7B9751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F26-4044-8C04-C1E3F7B97510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F26-4044-8C04-C1E3F7B9751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EF26-4044-8C04-C1E3F7B9751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EF26-4044-8C04-C1E3F7B97510}"/>
              </c:ext>
            </c:extLst>
          </c:dPt>
          <c:dPt>
            <c:idx val="10"/>
            <c:bubble3D val="0"/>
            <c:extLst>
              <c:ext xmlns:c16="http://schemas.microsoft.com/office/drawing/2014/chart" uri="{C3380CC4-5D6E-409C-BE32-E72D297353CC}">
                <c16:uniqueId val="{00000014-EF26-4044-8C04-C1E3F7B97510}"/>
              </c:ext>
            </c:extLst>
          </c:dPt>
          <c:dLbls>
            <c:dLbl>
              <c:idx val="0"/>
              <c:layout>
                <c:manualLayout>
                  <c:x val="2.2066879659675753E-2"/>
                  <c:y val="2.4761809022045628E-4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F26-4044-8C04-C1E3F7B97510}"/>
                </c:ext>
              </c:extLst>
            </c:dLbl>
            <c:dLbl>
              <c:idx val="1"/>
              <c:layout>
                <c:manualLayout>
                  <c:x val="2.3589742472996372E-2"/>
                  <c:y val="-3.0697027516723468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F26-4044-8C04-C1E3F7B97510}"/>
                </c:ext>
              </c:extLst>
            </c:dLbl>
            <c:dLbl>
              <c:idx val="2"/>
              <c:layout>
                <c:manualLayout>
                  <c:x val="3.5939780160074125E-2"/>
                  <c:y val="-3.5311253545910637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F26-4044-8C04-C1E3F7B97510}"/>
                </c:ext>
              </c:extLst>
            </c:dLbl>
            <c:dLbl>
              <c:idx val="3"/>
              <c:layout>
                <c:manualLayout>
                  <c:x val="-4.335640379532963E-2"/>
                  <c:y val="3.7316133232458339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EF26-4044-8C04-C1E3F7B97510}"/>
                </c:ext>
              </c:extLst>
            </c:dLbl>
            <c:dLbl>
              <c:idx val="4"/>
              <c:layout>
                <c:manualLayout>
                  <c:x val="-6.7019369987475749E-2"/>
                  <c:y val="-2.8187772844999025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EF26-4044-8C04-C1E3F7B97510}"/>
                </c:ext>
              </c:extLst>
            </c:dLbl>
            <c:dLbl>
              <c:idx val="5"/>
              <c:layout>
                <c:manualLayout>
                  <c:x val="-5.4448232055493234E-2"/>
                  <c:y val="-1.4383390701092111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8647446302379118E-2"/>
                      <c:h val="4.766865827332728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EF26-4044-8C04-C1E3F7B97510}"/>
                </c:ext>
              </c:extLst>
            </c:dLbl>
            <c:dLbl>
              <c:idx val="6"/>
              <c:layout>
                <c:manualLayout>
                  <c:x val="-4.7690689944369031E-3"/>
                  <c:y val="2.7883363611063784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EF26-4044-8C04-C1E3F7B97510}"/>
                </c:ext>
              </c:extLst>
            </c:dLbl>
            <c:dLbl>
              <c:idx val="7"/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F-EF26-4044-8C04-C1E3F7B97510}"/>
                </c:ext>
              </c:extLst>
            </c:dLbl>
            <c:dLbl>
              <c:idx val="8"/>
              <c:layout>
                <c:manualLayout>
                  <c:x val="-2.620088940959089E-2"/>
                  <c:y val="6.0081113419747263E-3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EF26-4044-8C04-C1E3F7B97510}"/>
                </c:ext>
              </c:extLst>
            </c:dLbl>
            <c:dLbl>
              <c:idx val="9"/>
              <c:layout>
                <c:manualLayout>
                  <c:x val="-5.2697940181393394E-3"/>
                  <c:y val="-2.6667902581211881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3-EF26-4044-8C04-C1E3F7B97510}"/>
                </c:ext>
              </c:extLst>
            </c:dLbl>
            <c:dLbl>
              <c:idx val="10"/>
              <c:layout>
                <c:manualLayout>
                  <c:x val="1.589118029830091E-2"/>
                  <c:y val="-2.4046806346769336E-2"/>
                </c:manualLayout>
              </c:layout>
              <c:spPr>
                <a:noFill/>
                <a:ln w="25400">
                  <a:noFill/>
                </a:ln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0" i="0" u="none" strike="noStrike" baseline="0">
                      <a:solidFill>
                        <a:schemeClr val="tx1"/>
                      </a:solidFill>
                      <a:latin typeface="Calibri"/>
                      <a:ea typeface="Calibri"/>
                      <a:cs typeface="Calibri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4-EF26-4044-8C04-C1E3F7B97510}"/>
                </c:ext>
              </c:extLst>
            </c:dLbl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0" i="0" u="none" strike="noStrike" baseline="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'2025'!$B$15:$B$25</c:f>
              <c:strCache>
                <c:ptCount val="11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Жилищно-коммунальное хозяйство</c:v>
                </c:pt>
                <c:pt idx="3">
                  <c:v>Охрана окружающей среды</c:v>
                </c:pt>
                <c:pt idx="4">
                  <c:v>Образование</c:v>
                </c:pt>
                <c:pt idx="5">
                  <c:v>Культура и киниматография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Обслуживание государственного и муниципального долга</c:v>
                </c:pt>
                <c:pt idx="9">
                  <c:v>Средства массовой информации</c:v>
                </c:pt>
                <c:pt idx="10">
                  <c:v>Межбюджетные трансферты общего характера бюджетам субъектам РФ МО</c:v>
                </c:pt>
              </c:strCache>
            </c:strRef>
          </c:cat>
          <c:val>
            <c:numRef>
              <c:f>'2025'!$C$15:$C$25</c:f>
              <c:numCache>
                <c:formatCode>General</c:formatCode>
                <c:ptCount val="11"/>
                <c:pt idx="0">
                  <c:v>86471</c:v>
                </c:pt>
                <c:pt idx="1">
                  <c:v>32833</c:v>
                </c:pt>
                <c:pt idx="2">
                  <c:v>474</c:v>
                </c:pt>
                <c:pt idx="3">
                  <c:v>1010</c:v>
                </c:pt>
                <c:pt idx="4">
                  <c:v>57281</c:v>
                </c:pt>
                <c:pt idx="5">
                  <c:v>42033</c:v>
                </c:pt>
                <c:pt idx="6">
                  <c:v>20087</c:v>
                </c:pt>
                <c:pt idx="7">
                  <c:v>4731</c:v>
                </c:pt>
                <c:pt idx="8">
                  <c:v>1520</c:v>
                </c:pt>
                <c:pt idx="9">
                  <c:v>2488</c:v>
                </c:pt>
                <c:pt idx="10">
                  <c:v>37388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EF26-4044-8C04-C1E3F7B975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4229294165646675"/>
          <c:y val="4.5592205573962541E-2"/>
          <c:w val="0.25770705834353325"/>
          <c:h val="0.94102076532267487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825" b="0" i="0" u="none" strike="noStrike" baseline="0">
              <a:solidFill>
                <a:srgbClr val="333333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Раздел "Образование"</c:v>
                </c:pt>
              </c:strCache>
            </c:strRef>
          </c:tx>
          <c:explosion val="8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0714-4224-8B5E-7A87FB52E08B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0714-4224-8B5E-7A87FB52E08B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0714-4224-8B5E-7A87FB52E08B}"/>
              </c:ext>
            </c:extLst>
          </c:dPt>
          <c:dLbls>
            <c:dLbl>
              <c:idx val="0"/>
              <c:layout>
                <c:manualLayout>
                  <c:x val="0.10036149467384969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714-4224-8B5E-7A87FB52E08B}"/>
                </c:ext>
              </c:extLst>
            </c:dLbl>
            <c:dLbl>
              <c:idx val="1"/>
              <c:layout>
                <c:manualLayout>
                  <c:x val="3.4766808855863561E-4"/>
                  <c:y val="5.49288264521361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714-4224-8B5E-7A87FB52E08B}"/>
                </c:ext>
              </c:extLst>
            </c:dLbl>
            <c:dLbl>
              <c:idx val="2"/>
              <c:layout>
                <c:manualLayout>
                  <c:x val="-2.8135439731502721E-2"/>
                  <c:y val="-3.6981346657594112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dirty="0" smtClean="0"/>
                      <a:t>5 866,5</a:t>
                    </a:r>
                  </a:p>
                  <a:p>
                    <a:pPr>
                      <a:defRPr/>
                    </a:pPr>
                    <a:endParaRPr lang="en-US" dirty="0"/>
                  </a:p>
                </c:rich>
              </c:tx>
              <c:numFmt formatCode="#,##0.0" sourceLinked="0"/>
              <c:spPr/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92029567165624"/>
                      <c:h val="8.24572592632310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714-4224-8B5E-7A87FB52E08B}"/>
                </c:ext>
              </c:extLst>
            </c:dLbl>
            <c:dLbl>
              <c:idx val="3"/>
              <c:layout>
                <c:manualLayout>
                  <c:x val="-2.600639657609103E-2"/>
                  <c:y val="2.15504367361777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714-4224-8B5E-7A87FB52E08B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Дошкольное обрзование</c:v>
                </c:pt>
                <c:pt idx="1">
                  <c:v>Общее образвание</c:v>
                </c:pt>
                <c:pt idx="2">
                  <c:v>Молодежная политика</c:v>
                </c:pt>
                <c:pt idx="3">
                  <c:v>Другие вопросы в области образования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4322.8999999999996</c:v>
                </c:pt>
                <c:pt idx="1">
                  <c:v>39778.199999999997</c:v>
                </c:pt>
                <c:pt idx="2">
                  <c:v>5866.5</c:v>
                </c:pt>
                <c:pt idx="3">
                  <c:v>26287.200000000001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714-4224-8B5E-7A87FB52E0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1.4446807497579652E-2"/>
          <c:y val="0.50033206556271825"/>
          <c:w val="0.69337999912154469"/>
          <c:h val="0.499667934437281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13648293963255"/>
          <c:y val="5.0925925925925923E-2"/>
          <c:w val="0.86486351706036746"/>
          <c:h val="0.8416746864975212"/>
        </c:manualLayout>
      </c:layout>
      <c:barChart>
        <c:barDir val="col"/>
        <c:grouping val="clustered"/>
        <c:varyColors val="0"/>
        <c:ser>
          <c:idx val="0"/>
          <c:order val="0"/>
          <c:tx>
            <c:v>44163,3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'[БЮДЖЕТ.xls]2025'!$B$35:$B$37</c:f>
              <c:strCache>
                <c:ptCount val="3"/>
                <c:pt idx="0">
                  <c:v>2023 (исполнение)</c:v>
                </c:pt>
                <c:pt idx="1">
                  <c:v>2024 (ожидаемое)</c:v>
                </c:pt>
                <c:pt idx="2">
                  <c:v>2025 (план)</c:v>
                </c:pt>
              </c:strCache>
            </c:strRef>
          </c:cat>
          <c:val>
            <c:numRef>
              <c:f>'[БЮДЖЕТ.xls]2025'!$C$35:$C$37</c:f>
              <c:numCache>
                <c:formatCode>General</c:formatCode>
                <c:ptCount val="3"/>
                <c:pt idx="0">
                  <c:v>44163.3</c:v>
                </c:pt>
                <c:pt idx="1">
                  <c:v>47095.7</c:v>
                </c:pt>
                <c:pt idx="2">
                  <c:v>44357.1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9F-40F1-A336-9799A5D575A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92670656"/>
        <c:axId val="992656512"/>
      </c:barChart>
      <c:catAx>
        <c:axId val="992670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2656512"/>
        <c:crosses val="autoZero"/>
        <c:auto val="1"/>
        <c:lblAlgn val="ctr"/>
        <c:lblOffset val="100"/>
        <c:noMultiLvlLbl val="0"/>
      </c:catAx>
      <c:valAx>
        <c:axId val="992656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ysClr val="windowText" lastClr="000000"/>
              </a:solidFill>
              <a:round/>
            </a:ln>
            <a:effectLst>
              <a:softEdge rad="0"/>
            </a:effectLst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2670656"/>
        <c:crosses val="autoZero"/>
        <c:crossBetween val="between"/>
      </c:valAx>
      <c:spPr>
        <a:blipFill>
          <a:blip xmlns:r="http://schemas.openxmlformats.org/officeDocument/2006/relationships" r:embed="rId3"/>
          <a:tile tx="0" ty="0" sx="100000" sy="100000" flip="none" algn="tl"/>
        </a:blip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204-4C94-A967-7874322CDB4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204-4C94-A967-7874322CDB4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204-4C94-A967-7874322CDB4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204-4C94-A967-7874322CDB4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204-4C94-A967-7874322CDB47}"/>
              </c:ext>
            </c:extLst>
          </c:dPt>
          <c:dLbls>
            <c:dLbl>
              <c:idx val="0"/>
              <c:layout>
                <c:manualLayout>
                  <c:x val="1.7785205062785209E-2"/>
                  <c:y val="-1.14187837535551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204-4C94-A967-7874322CDB47}"/>
                </c:ext>
              </c:extLst>
            </c:dLbl>
            <c:dLbl>
              <c:idx val="1"/>
              <c:layout>
                <c:manualLayout>
                  <c:x val="5.917585362734995E-2"/>
                  <c:y val="-1.317432013549356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F204-4C94-A967-7874322CDB47}"/>
                </c:ext>
              </c:extLst>
            </c:dLbl>
            <c:dLbl>
              <c:idx val="2"/>
              <c:layout>
                <c:manualLayout>
                  <c:x val="-2.1596011960055245E-2"/>
                  <c:y val="1.303550314766880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F204-4C94-A967-7874322CDB47}"/>
                </c:ext>
              </c:extLst>
            </c:dLbl>
            <c:dLbl>
              <c:idx val="3"/>
              <c:layout>
                <c:manualLayout>
                  <c:x val="1.9958744414364599E-2"/>
                  <c:y val="-3.988035662927811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F204-4C94-A967-7874322CDB47}"/>
                </c:ext>
              </c:extLst>
            </c:dLbl>
            <c:dLbl>
              <c:idx val="4"/>
              <c:layout>
                <c:manualLayout>
                  <c:x val="1.9671852123451752E-2"/>
                  <c:y val="-3.320793787748058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F204-4C94-A967-7874322CDB4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'[БЮДЖЕТ.xls]2025'!$B$47:$B$51</c:f>
              <c:strCache>
                <c:ptCount val="5"/>
                <c:pt idx="0">
                  <c:v>Обспечение жильем молодых семей</c:v>
                </c:pt>
                <c:pt idx="1">
                  <c:v>Предоставление жилых помещений детям-сиротам и детям, оставшимся без попечения родителей</c:v>
                </c:pt>
                <c:pt idx="2">
                  <c:v>Поддержка социально ориентированных некоммерческих организаций</c:v>
                </c:pt>
                <c:pt idx="3">
                  <c:v>Иные пенсии, социальные доплаты к пенсиям</c:v>
                </c:pt>
                <c:pt idx="4">
                  <c:v>Выплаты на вознаграждение, причитающееся приемному родителю, потранатному воспитателю</c:v>
                </c:pt>
              </c:strCache>
            </c:strRef>
          </c:cat>
          <c:val>
            <c:numRef>
              <c:f>'[БЮДЖЕТ.xls]2025'!$C$47:$C$51</c:f>
              <c:numCache>
                <c:formatCode>General</c:formatCode>
                <c:ptCount val="5"/>
                <c:pt idx="0">
                  <c:v>3155.3</c:v>
                </c:pt>
                <c:pt idx="1">
                  <c:v>37312</c:v>
                </c:pt>
                <c:pt idx="2">
                  <c:v>50</c:v>
                </c:pt>
                <c:pt idx="3">
                  <c:v>3041.5</c:v>
                </c:pt>
                <c:pt idx="4">
                  <c:v>6845.4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204-4C94-A967-7874322CDB47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0.14715</cdr:x>
      <cdr:y>0.26995</cdr:y>
    </cdr:from>
    <cdr:to>
      <cdr:x>0.31792</cdr:x>
      <cdr:y>0.36989</cdr:y>
    </cdr:to>
    <cdr:sp macro="" textlink="">
      <cdr:nvSpPr>
        <cdr:cNvPr id="8" name="Стрелка вправо с вырезом 7"/>
        <cdr:cNvSpPr/>
      </cdr:nvSpPr>
      <cdr:spPr>
        <a:xfrm xmlns:a="http://schemas.openxmlformats.org/drawingml/2006/main" rot="19874174">
          <a:off x="1133777" y="1319497"/>
          <a:ext cx="1315758" cy="488497"/>
        </a:xfrm>
        <a:prstGeom xmlns:a="http://schemas.openxmlformats.org/drawingml/2006/main" prst="notchedRightArrow">
          <a:avLst>
            <a:gd name="adj1" fmla="val 50000"/>
            <a:gd name="adj2" fmla="val 59554"/>
          </a:avLst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000" b="1" dirty="0" smtClean="0"/>
            <a:t>60,41 %</a:t>
          </a:r>
          <a:endParaRPr lang="ru-RU" sz="1000" b="1" dirty="0"/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0.10553</cdr:x>
      <cdr:y>0.11861</cdr:y>
    </cdr:from>
    <cdr:to>
      <cdr:x>0.27303</cdr:x>
      <cdr:y>0.17754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6064" y="57977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0.03963</cdr:x>
      <cdr:y>0.19662</cdr:y>
    </cdr:from>
    <cdr:to>
      <cdr:x>0.17047</cdr:x>
      <cdr:y>0.27028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05333" y="961056"/>
          <a:ext cx="1008112" cy="360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291 337,8</a:t>
          </a:r>
          <a:endParaRPr lang="ru-RU" sz="1800" b="1" dirty="0"/>
        </a:p>
        <a:p xmlns:a="http://schemas.openxmlformats.org/drawingml/2006/main">
          <a:endParaRPr lang="ru-RU" sz="1400" b="1" dirty="0"/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0.07865</cdr:x>
      <cdr:y>0.02997</cdr:y>
    </cdr:from>
    <cdr:to>
      <cdr:x>0.24616</cdr:x>
      <cdr:y>0.11836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04056" y="146489"/>
          <a:ext cx="1073523" cy="432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0.2902</cdr:x>
      <cdr:y>0.08178</cdr:y>
    </cdr:from>
    <cdr:to>
      <cdr:x>0.45771</cdr:x>
      <cdr:y>0.14071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1584176" y="39975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0.25332</cdr:x>
      <cdr:y>0.0493</cdr:y>
    </cdr:from>
    <cdr:to>
      <cdr:x>0.38542</cdr:x>
      <cdr:y>0.11992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1951794" y="240976"/>
          <a:ext cx="1017812" cy="3451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 smtClean="0"/>
            <a:t>467 330,5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0.25904</cdr:x>
      <cdr:y>0.34289</cdr:y>
    </cdr:from>
    <cdr:to>
      <cdr:x>0.41381</cdr:x>
      <cdr:y>0.42316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1566875" y="1676032"/>
          <a:ext cx="936103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0.51799</cdr:x>
      <cdr:y>0.15544</cdr:y>
    </cdr:from>
    <cdr:to>
      <cdr:x>0.7007</cdr:x>
      <cdr:y>0.24383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592287" y="759790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0.47482</cdr:x>
      <cdr:y>0.09652</cdr:y>
    </cdr:from>
    <cdr:to>
      <cdr:x>0.65753</cdr:x>
      <cdr:y>0.18491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3" y="471758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0.3646</cdr:x>
      <cdr:y>0.26808</cdr:y>
    </cdr:from>
    <cdr:to>
      <cdr:x>0.51385</cdr:x>
      <cdr:y>0.37128</cdr:y>
    </cdr:to>
    <cdr:sp macro="" textlink="">
      <cdr:nvSpPr>
        <cdr:cNvPr id="19" name="Стрелка: вправо 18">
          <a:extLst xmlns:a="http://schemas.openxmlformats.org/drawingml/2006/main">
            <a:ext uri="{FF2B5EF4-FFF2-40B4-BE49-F238E27FC236}">
              <a16:creationId xmlns:a16="http://schemas.microsoft.com/office/drawing/2014/main" id="{33A4C4DC-BCEB-4D8F-8300-6C6DC039B9E3}"/>
            </a:ext>
          </a:extLst>
        </cdr:cNvPr>
        <cdr:cNvSpPr/>
      </cdr:nvSpPr>
      <cdr:spPr>
        <a:xfrm xmlns:a="http://schemas.openxmlformats.org/drawingml/2006/main" rot="2516594">
          <a:off x="2809190" y="1310351"/>
          <a:ext cx="1149950" cy="504433"/>
        </a:xfrm>
        <a:prstGeom xmlns:a="http://schemas.openxmlformats.org/drawingml/2006/main" prst="rightArrow">
          <a:avLst>
            <a:gd name="adj1" fmla="val 55494"/>
            <a:gd name="adj2" fmla="val 50000"/>
          </a:avLst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6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b="1" dirty="0">
              <a:solidFill>
                <a:schemeClr val="tx1"/>
              </a:solidFill>
            </a:rPr>
            <a:t>- </a:t>
          </a:r>
          <a:r>
            <a:rPr lang="ru-RU" b="1" dirty="0" smtClean="0">
              <a:solidFill>
                <a:schemeClr val="tx1"/>
              </a:solidFill>
            </a:rPr>
            <a:t>25,33%</a:t>
          </a:r>
          <a:endParaRPr lang="ru-RU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0.46045</cdr:x>
      <cdr:y>0.15879</cdr:y>
    </cdr:from>
    <cdr:to>
      <cdr:x>0.67451</cdr:x>
      <cdr:y>0.29154</cdr:y>
    </cdr:to>
    <cdr:sp macro="" textlink="">
      <cdr:nvSpPr>
        <cdr:cNvPr id="20" name="Блок-схема: процесс 19">
          <a:extLst xmlns:a="http://schemas.openxmlformats.org/drawingml/2006/main">
            <a:ext uri="{FF2B5EF4-FFF2-40B4-BE49-F238E27FC236}">
              <a16:creationId xmlns:a16="http://schemas.microsoft.com/office/drawing/2014/main" id="{3CD6BEC1-44C1-4454-89C8-89ACEED4D049}"/>
            </a:ext>
          </a:extLst>
        </cdr:cNvPr>
        <cdr:cNvSpPr/>
      </cdr:nvSpPr>
      <cdr:spPr>
        <a:xfrm xmlns:a="http://schemas.openxmlformats.org/drawingml/2006/main">
          <a:off x="2942946" y="627492"/>
          <a:ext cx="1368152" cy="524636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b="1" dirty="0" smtClean="0">
              <a:solidFill>
                <a:schemeClr val="tx1"/>
              </a:solidFill>
            </a:rPr>
            <a:t>348 965,9</a:t>
          </a:r>
          <a:endParaRPr lang="ru-RU" sz="1800" b="1" dirty="0">
            <a:solidFill>
              <a:schemeClr val="tx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0.48818</cdr:x>
      <cdr:y>0.42202</cdr:y>
    </cdr:from>
    <cdr:to>
      <cdr:x>0.51182</cdr:x>
      <cdr:y>0.57798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815926" y="2498560"/>
          <a:ext cx="184731" cy="92333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>
          <a:spAutoFit/>
        </a:bodyPr>
        <a:lstStyle xmlns:a="http://schemas.openxmlformats.org/drawingml/2006/main"/>
        <a:p xmlns:a="http://schemas.openxmlformats.org/drawingml/2006/main">
          <a:pPr algn="ctr"/>
          <a:endParaRPr lang="ru-RU" sz="5400" b="1" cap="none" spc="50" dirty="0">
            <a:ln w="12700" cmpd="sng">
              <a:solidFill>
                <a:schemeClr val="accent6">
                  <a:satMod val="120000"/>
                  <a:shade val="80000"/>
                </a:schemeClr>
              </a:solidFill>
              <a:prstDash val="solid"/>
            </a:ln>
            <a:solidFill>
              <a:schemeClr val="accent6">
                <a:tint val="1000"/>
              </a:schemeClr>
            </a:solidFill>
            <a:effectLst>
              <a:glow rad="53100">
                <a:schemeClr val="accent6">
                  <a:satMod val="180000"/>
                  <a:alpha val="30000"/>
                </a:schemeClr>
              </a:glow>
            </a:effectLst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0.25795</cdr:x>
      <cdr:y>0.07201</cdr:y>
    </cdr:from>
    <cdr:to>
      <cdr:x>0.43035</cdr:x>
      <cdr:y>0.25488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0.1697</cdr:x>
      <cdr:y>0.0288</cdr:y>
    </cdr:from>
    <cdr:to>
      <cdr:x>0.34211</cdr:x>
      <cdr:y>0.12961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00100" y="144017"/>
          <a:ext cx="914395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0.1982</cdr:x>
      <cdr:y>0.14401</cdr:y>
    </cdr:from>
    <cdr:to>
      <cdr:x>0.37548</cdr:x>
      <cdr:y>0.22322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84176" y="720065"/>
          <a:ext cx="1416994" cy="3960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94 560,0</a:t>
          </a:r>
          <a:endParaRPr lang="ru-RU" sz="1800" b="1" dirty="0"/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0.40729</cdr:x>
      <cdr:y>0.10801</cdr:y>
    </cdr:from>
    <cdr:to>
      <cdr:x>0.57969</cdr:x>
      <cdr:y>0.29089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160240" y="5400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0.38739</cdr:x>
      <cdr:y>0.0464</cdr:y>
    </cdr:from>
    <cdr:to>
      <cdr:x>0.553</cdr:x>
      <cdr:y>0.1184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096344" y="232021"/>
          <a:ext cx="1323703" cy="360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122 228,9</a:t>
          </a:r>
          <a:endParaRPr lang="ru-RU" sz="1800" dirty="0"/>
        </a:p>
      </cdr:txBody>
    </cdr:sp>
  </cdr:relSizeAnchor>
  <cdr:relSizeAnchor xmlns:cdr="http://schemas.openxmlformats.org/drawingml/2006/chartDrawing">
    <cdr:from>
      <cdr:x>0.7467</cdr:x>
      <cdr:y>0.21602</cdr:y>
    </cdr:from>
    <cdr:to>
      <cdr:x>0.9191</cdr:x>
      <cdr:y>0.3989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960440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0.29607</cdr:x>
      <cdr:y>0.41352</cdr:y>
    </cdr:from>
    <cdr:to>
      <cdr:x>0.41441</cdr:x>
      <cdr:y>0.50713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366454" y="2067643"/>
          <a:ext cx="945914" cy="4680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solidFill>
                <a:schemeClr val="accent4">
                  <a:lumMod val="50000"/>
                </a:schemeClr>
              </a:solidFill>
            </a:rPr>
            <a:t>29,26%</a:t>
          </a:r>
          <a:endParaRPr lang="ru-RU" sz="1800" b="1" dirty="0">
            <a:solidFill>
              <a:schemeClr val="accent4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0.6092</cdr:x>
      <cdr:y>0.09619</cdr:y>
    </cdr:from>
    <cdr:to>
      <cdr:x>0.7816</cdr:x>
      <cdr:y>0.1682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816424" y="480946"/>
          <a:ext cx="1080034" cy="3600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132 712,1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0.53153</cdr:x>
      <cdr:y>0.36323</cdr:y>
    </cdr:from>
    <cdr:to>
      <cdr:x>0.63964</cdr:x>
      <cdr:y>0.4498</cdr:y>
    </cdr:to>
    <cdr:sp macro="" textlink="">
      <cdr:nvSpPr>
        <cdr:cNvPr id="14" name="Блок-схема: процесс 13">
          <a:extLst xmlns:a="http://schemas.openxmlformats.org/drawingml/2006/main">
            <a:ext uri="{FF2B5EF4-FFF2-40B4-BE49-F238E27FC236}">
              <a16:creationId xmlns:a16="http://schemas.microsoft.com/office/drawing/2014/main" id="{D588B32D-D8F4-4369-8D05-DCA5F53495FB}"/>
            </a:ext>
          </a:extLst>
        </cdr:cNvPr>
        <cdr:cNvSpPr/>
      </cdr:nvSpPr>
      <cdr:spPr>
        <a:xfrm xmlns:a="http://schemas.openxmlformats.org/drawingml/2006/main">
          <a:off x="4248473" y="1816197"/>
          <a:ext cx="864096" cy="432859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b="1" dirty="0">
              <a:solidFill>
                <a:schemeClr val="accent3">
                  <a:lumMod val="50000"/>
                </a:schemeClr>
              </a:solidFill>
            </a:rPr>
            <a:t> 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</a:rPr>
            <a:t>8,57</a:t>
          </a:r>
          <a:r>
            <a:rPr lang="ru-RU" sz="1800" b="1" dirty="0" smtClean="0">
              <a:solidFill>
                <a:schemeClr val="accent6"/>
              </a:solidFill>
            </a:rPr>
            <a:t> </a:t>
          </a:r>
          <a:r>
            <a:rPr lang="ru-RU" sz="1800" b="1" dirty="0">
              <a:solidFill>
                <a:schemeClr val="accent6"/>
              </a:solidFill>
            </a:rPr>
            <a:t>%</a:t>
          </a:r>
        </a:p>
      </cdr:txBody>
    </cdr:sp>
  </cdr:relSizeAnchor>
  <cdr:relSizeAnchor xmlns:cdr="http://schemas.openxmlformats.org/drawingml/2006/chartDrawing">
    <cdr:from>
      <cdr:x>0.64968</cdr:x>
      <cdr:y>0.0608</cdr:y>
    </cdr:from>
    <cdr:to>
      <cdr:x>0.82686</cdr:x>
      <cdr:y>0.14721</cdr:y>
    </cdr:to>
    <cdr:sp macro="" textlink="">
      <cdr:nvSpPr>
        <cdr:cNvPr id="17" name="Блок-схема: процесс 16">
          <a:extLst xmlns:a="http://schemas.openxmlformats.org/drawingml/2006/main">
            <a:ext uri="{FF2B5EF4-FFF2-40B4-BE49-F238E27FC236}">
              <a16:creationId xmlns:a16="http://schemas.microsoft.com/office/drawing/2014/main" id="{D7C64C39-CBEA-4509-9A6D-C08DA3D9C598}"/>
            </a:ext>
          </a:extLst>
        </cdr:cNvPr>
        <cdr:cNvSpPr/>
      </cdr:nvSpPr>
      <cdr:spPr>
        <a:xfrm xmlns:a="http://schemas.openxmlformats.org/drawingml/2006/main">
          <a:off x="3960440" y="304029"/>
          <a:ext cx="1080120" cy="432048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sz="18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0.28829</cdr:x>
      <cdr:y>0.20482</cdr:y>
    </cdr:from>
    <cdr:to>
      <cdr:x>0.44044</cdr:x>
      <cdr:y>0.35112</cdr:y>
    </cdr:to>
    <cdr:sp macro="" textlink="">
      <cdr:nvSpPr>
        <cdr:cNvPr id="7" name="Стрелка: изогнутая вверх 6">
          <a:extLst xmlns:a="http://schemas.openxmlformats.org/drawingml/2006/main">
            <a:ext uri="{FF2B5EF4-FFF2-40B4-BE49-F238E27FC236}">
              <a16:creationId xmlns:a16="http://schemas.microsoft.com/office/drawing/2014/main" id="{A084E54B-7594-450C-8989-B45426853268}"/>
            </a:ext>
          </a:extLst>
        </cdr:cNvPr>
        <cdr:cNvSpPr/>
      </cdr:nvSpPr>
      <cdr:spPr>
        <a:xfrm xmlns:a="http://schemas.openxmlformats.org/drawingml/2006/main">
          <a:off x="2304256" y="1024109"/>
          <a:ext cx="1216118" cy="731516"/>
        </a:xfrm>
        <a:prstGeom xmlns:a="http://schemas.openxmlformats.org/drawingml/2006/main" prst="curved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0.52252</cdr:x>
      <cdr:y>0.19042</cdr:y>
    </cdr:from>
    <cdr:to>
      <cdr:x>0.67468</cdr:x>
      <cdr:y>0.33673</cdr:y>
    </cdr:to>
    <cdr:sp macro="" textlink="">
      <cdr:nvSpPr>
        <cdr:cNvPr id="13" name="Стрелка: изогнутая вверх 12">
          <a:extLst xmlns:a="http://schemas.openxmlformats.org/drawingml/2006/main">
            <a:ext uri="{FF2B5EF4-FFF2-40B4-BE49-F238E27FC236}">
              <a16:creationId xmlns:a16="http://schemas.microsoft.com/office/drawing/2014/main" id="{6AC17C17-ED66-4914-8F6B-5D830612F05E}"/>
            </a:ext>
          </a:extLst>
        </cdr:cNvPr>
        <cdr:cNvSpPr/>
      </cdr:nvSpPr>
      <cdr:spPr>
        <a:xfrm xmlns:a="http://schemas.openxmlformats.org/drawingml/2006/main">
          <a:off x="4176464" y="952101"/>
          <a:ext cx="1216198" cy="731566"/>
        </a:xfrm>
        <a:prstGeom xmlns:a="http://schemas.openxmlformats.org/drawingml/2006/main" prst="curved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1025" name="Содержимое 8">
          <a:extLst xmlns:a="http://schemas.openxmlformats.org/drawingml/2006/main">
            <a:ext uri="{FF2B5EF4-FFF2-40B4-BE49-F238E27FC236}">
              <a16:creationId xmlns:a16="http://schemas.microsoft.com/office/drawing/2014/main" id="{C05F7211-9311-460C-8442-881B3EC3FFEC}"/>
            </a:ext>
          </a:extLst>
        </cdr:cNvPr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0" y="-1196975"/>
          <a:ext cx="5068888" cy="528796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91440" tIns="45720" rIns="91440" bIns="45720" anchor="t"/>
        <a:lstStyle xmlns:a="http://schemas.openxmlformats.org/drawingml/2006/main"/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1BF0FC08-5716-4908-8750-231D1757C6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01E9265-C13B-44DF-99EE-111C0B1E53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627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r">
              <a:defRPr sz="1200"/>
            </a:lvl1pPr>
          </a:lstStyle>
          <a:p>
            <a:fld id="{03FB1E81-4F3A-4862-9FF1-4AE76E156FAF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51BD7E7-7BCA-4E6A-A421-EC130057E3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952D7AA-7A47-47C6-B021-C54B3377AC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627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r">
              <a:defRPr sz="1200"/>
            </a:lvl1pPr>
          </a:lstStyle>
          <a:p>
            <a:fld id="{A029828A-60E8-400C-95A1-8C574CD38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078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D5BB9F1D-0C7C-4109-B2AF-546BE2FE9B5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2" y="7"/>
            <a:ext cx="2919565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E849620-3067-41A6-B16A-9B7BF4F6D681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816206" y="7"/>
            <a:ext cx="2917992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algn="r"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C339DFE2-EEAD-4721-96B5-8A3E3C1F9AFC}" type="datetimeFigureOut">
              <a:rPr lang="ru-RU"/>
              <a:pPr>
                <a:defRPr/>
              </a:pPr>
              <a:t>13.05.2025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980ED1E3-D21A-4D62-B87E-25CEF57CF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39775"/>
            <a:ext cx="4929188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11" tIns="45157" rIns="90311" bIns="45157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FFB28C10-9B9E-4867-AEA6-0B0DE5FEA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674838" y="4687294"/>
            <a:ext cx="5387666" cy="443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1D1758B-A1CE-4DA9-A072-2631ED5616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2" y="9371413"/>
            <a:ext cx="2919565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C99632-98D5-459B-86B5-F93D6CBFA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816206" y="9371413"/>
            <a:ext cx="2917992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algn="r" defTabSz="904136" eaLnBrk="1" hangingPunct="1">
              <a:defRPr sz="1200" b="0">
                <a:latin typeface="Calibri" pitchFamily="34" charset="0"/>
              </a:defRPr>
            </a:lvl1pPr>
          </a:lstStyle>
          <a:p>
            <a:fld id="{E870BFC7-4B6C-4F0F-96D3-59A1910189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92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578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380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5707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004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1668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857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3944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2707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/>
              <a:t>13.05.2025</a:t>
            </a:fld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6329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2389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2390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399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6738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35444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/>
              <a:t>13.05.2025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558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  <p:sldLayoutId id="2147484286" r:id="rId7"/>
    <p:sldLayoutId id="2147484287" r:id="rId8"/>
    <p:sldLayoutId id="2147484288" r:id="rId9"/>
    <p:sldLayoutId id="2147484289" r:id="rId10"/>
    <p:sldLayoutId id="2147484290" r:id="rId11"/>
    <p:sldLayoutId id="2147484291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E2E2D52A236F0C0AF935F6F2FA120D03B3934DD5BC52C9F679611B9B4D4F362E27E8F846384441oBmE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3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9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" y="6496105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514412" y="981075"/>
            <a:ext cx="8424936" cy="5400600"/>
          </a:xfrm>
          <a:prstGeom prst="rect">
            <a:avLst/>
          </a:prstGeom>
          <a:solidFill>
            <a:schemeClr val="bg1"/>
          </a:solidFill>
          <a:ln w="28575" cmpd="dbl">
            <a:solidFill>
              <a:srgbClr val="0070C0"/>
            </a:solidFill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/>
              <a:t>БЮБДЖЕТ </a:t>
            </a:r>
            <a:endParaRPr lang="ru-RU" b="1" dirty="0"/>
          </a:p>
          <a:p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</a:t>
            </a:r>
          </a:p>
          <a:p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</a:t>
            </a:r>
            <a:r>
              <a:rPr lang="ru-RU" sz="3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Клявлинский</a:t>
            </a:r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Самарской области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2025 год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плановый период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и 2027 </a:t>
            </a:r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</a:t>
            </a:r>
          </a:p>
          <a:p>
            <a:endParaRPr lang="ru-RU" sz="3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671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395536" y="764705"/>
            <a:ext cx="8497639" cy="5617046"/>
          </a:xfrm>
        </p:spPr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Составление проекта  районного бюджета основывается </a:t>
            </a:r>
            <a:r>
              <a:rPr lang="ru-RU" alt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на:</a:t>
            </a: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367314"/>
            <a:ext cx="7956883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1" hangingPunct="1">
              <a:defRPr/>
            </a:pPr>
            <a:endParaRPr lang="ru-RU" sz="1600" dirty="0">
              <a:solidFill>
                <a:srgbClr val="000000"/>
              </a:solidFill>
            </a:endParaRP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Президента Российской 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45347" y="2312876"/>
            <a:ext cx="7956884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Губернатора Самарской  области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27585" y="3176971"/>
            <a:ext cx="7956675" cy="8224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Основных  направлениях  бюджетной и  налоговой политики муниципального  района  </a:t>
            </a:r>
            <a:r>
              <a:rPr lang="ru-RU" altLang="ru-RU" sz="18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Клявлинский</a:t>
            </a:r>
            <a:endParaRPr lang="ru-RU" altLang="ru-RU" sz="1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4185084"/>
            <a:ext cx="7998767" cy="8337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Клявлинский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7585" y="5206787"/>
            <a:ext cx="7956676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программах муниципального </a:t>
            </a:r>
          </a:p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alt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Клявлинский</a:t>
            </a: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14800" y="296981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2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1437" y="6492875"/>
            <a:ext cx="514400" cy="365125"/>
          </a:xfrm>
        </p:spPr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192" y="1124744"/>
            <a:ext cx="88216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Основные параметры бюджета на 2025 год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и плановый период 2026 и 2027 годов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                                                                                                          </a:t>
            </a:r>
            <a:r>
              <a:rPr lang="ru-RU" sz="1200" b="1" dirty="0">
                <a:solidFill>
                  <a:srgbClr val="002060"/>
                </a:solidFill>
              </a:rPr>
              <a:t> тыс. рублей 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002060"/>
                </a:solidFill>
              </a:rPr>
              <a:t> </a:t>
            </a:r>
          </a:p>
          <a:p>
            <a:endParaRPr lang="ru-RU" sz="1200" b="1" dirty="0">
              <a:solidFill>
                <a:srgbClr val="002060"/>
              </a:solidFill>
            </a:endParaRPr>
          </a:p>
        </p:txBody>
      </p:sp>
      <p:pic>
        <p:nvPicPr>
          <p:cNvPr id="31" name="Рисунок 30" descr="af25a5fbbaa5447436da642cfd5d40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46" y="1124744"/>
            <a:ext cx="597076" cy="54868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136162"/>
              </p:ext>
            </p:extLst>
          </p:nvPr>
        </p:nvGraphicFramePr>
        <p:xfrm>
          <a:off x="467544" y="2132856"/>
          <a:ext cx="8280920" cy="4018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42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348 965,9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330 431,7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329 972,7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357 965,9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330 431,7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329 972,7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условно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утвержденные расходы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5 800,0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12 200,0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 (-) Профицит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-9 000,0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44" y="135968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942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-180975" y="1095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31751" name="AutoShape 7">
            <a:extLst>
              <a:ext uri="{FF2B5EF4-FFF2-40B4-BE49-F238E27FC236}">
                <a16:creationId xmlns:a16="http://schemas.microsoft.com/office/drawing/2014/main" id="{346BEBF5-14AD-48BC-B257-F0CA426E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588" y="5270356"/>
            <a:ext cx="4938083" cy="940701"/>
          </a:xfrm>
          <a:prstGeom prst="flowChartTerminator">
            <a:avLst/>
          </a:prstGeom>
          <a:gradFill>
            <a:gsLst>
              <a:gs pos="0">
                <a:srgbClr val="FF0066">
                  <a:tint val="66000"/>
                  <a:satMod val="160000"/>
                </a:srgb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00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- </a:t>
            </a:r>
            <a:r>
              <a:rPr lang="ru-RU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9 000,0</a:t>
            </a:r>
            <a:endParaRPr lang="ru-RU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        </a:t>
            </a:r>
            <a:endParaRPr lang="ru-RU" sz="36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</a:t>
            </a:r>
          </a:p>
        </p:txBody>
      </p:sp>
      <p:sp>
        <p:nvSpPr>
          <p:cNvPr id="10250" name="WordArt 8"/>
          <p:cNvSpPr>
            <a:spLocks noChangeArrowheads="1" noChangeShapeType="1" noTextEdit="1"/>
          </p:cNvSpPr>
          <p:nvPr/>
        </p:nvSpPr>
        <p:spPr bwMode="auto">
          <a:xfrm>
            <a:off x="1043114" y="1897156"/>
            <a:ext cx="28813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20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rgbClr val="0070C0"/>
              </a:solidFill>
              <a:latin typeface="Bookman Old Style"/>
            </a:endParaRPr>
          </a:p>
        </p:txBody>
      </p:sp>
      <p:sp>
        <p:nvSpPr>
          <p:cNvPr id="10251" name="WordArt 9"/>
          <p:cNvSpPr>
            <a:spLocks noChangeArrowheads="1" noChangeShapeType="1" noTextEdit="1"/>
          </p:cNvSpPr>
          <p:nvPr/>
        </p:nvSpPr>
        <p:spPr bwMode="auto">
          <a:xfrm>
            <a:off x="4716583" y="4946506"/>
            <a:ext cx="2438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14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254" name="WordArt 12"/>
          <p:cNvSpPr>
            <a:spLocks noChangeArrowheads="1" noChangeShapeType="1" noTextEdit="1"/>
          </p:cNvSpPr>
          <p:nvPr/>
        </p:nvSpPr>
        <p:spPr bwMode="auto">
          <a:xfrm>
            <a:off x="4386590" y="5589240"/>
            <a:ext cx="2800015" cy="660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1" name="WordArt 12"/>
          <p:cNvSpPr>
            <a:spLocks noChangeArrowheads="1" noChangeShapeType="1" noTextEdit="1"/>
          </p:cNvSpPr>
          <p:nvPr/>
        </p:nvSpPr>
        <p:spPr bwMode="auto">
          <a:xfrm>
            <a:off x="3978411" y="5778750"/>
            <a:ext cx="2992757" cy="5305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460198" y="740033"/>
            <a:ext cx="8424862" cy="5713303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400" b="1" dirty="0">
                <a:solidFill>
                  <a:srgbClr val="1111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на 2025 год, тыс. </a:t>
            </a:r>
            <a:r>
              <a:rPr lang="ru-RU" sz="2400" b="1" dirty="0" smtClean="0">
                <a:solidFill>
                  <a:srgbClr val="1111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  <a:endParaRPr lang="ru-RU" sz="2400" b="1" dirty="0">
              <a:solidFill>
                <a:srgbClr val="11117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38219" y="5688543"/>
            <a:ext cx="2696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ДЕФИЦИТ</a:t>
            </a:r>
          </a:p>
        </p:txBody>
      </p:sp>
      <p:sp>
        <p:nvSpPr>
          <p:cNvPr id="24" name="WordArt 11"/>
          <p:cNvSpPr>
            <a:spLocks noChangeArrowheads="1" noChangeShapeType="1" noTextEdit="1"/>
          </p:cNvSpPr>
          <p:nvPr/>
        </p:nvSpPr>
        <p:spPr bwMode="auto">
          <a:xfrm>
            <a:off x="1763688" y="2813142"/>
            <a:ext cx="233232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endParaRPr lang="ru-RU" sz="2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5" name="WordArt 13"/>
          <p:cNvSpPr>
            <a:spLocks noChangeArrowheads="1" noChangeShapeType="1" noTextEdit="1"/>
          </p:cNvSpPr>
          <p:nvPr/>
        </p:nvSpPr>
        <p:spPr bwMode="auto">
          <a:xfrm>
            <a:off x="6339816" y="2713910"/>
            <a:ext cx="1918749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40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 smtClean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8990" y="2117684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>357 965,9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526" y="2348880"/>
            <a:ext cx="3597692" cy="2292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43943" y="2910150"/>
            <a:ext cx="1729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B050"/>
                </a:solidFill>
              </a:rPr>
              <a:t>Расходы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32240" y="2823436"/>
            <a:ext cx="1573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Доходы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59948" y="2124876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348 965,9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>
              <a:spcBef>
                <a:spcPct val="0"/>
              </a:spcBef>
              <a:buNone/>
            </a:pP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Структура доходов на 2025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год</a:t>
            </a:r>
            <a:endParaRPr lang="ru-RU" alt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Доходы всего -    348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965,9, тыс</a:t>
            </a:r>
            <a:r>
              <a:rPr lang="ru-RU" alt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lang="ru-RU" alt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руб.</a:t>
            </a:r>
          </a:p>
          <a:p>
            <a:pPr algn="ctr">
              <a:spcBef>
                <a:spcPct val="0"/>
              </a:spcBef>
              <a:buNone/>
            </a:pPr>
            <a:endParaRPr lang="ru-RU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5875949"/>
              </p:ext>
            </p:extLst>
          </p:nvPr>
        </p:nvGraphicFramePr>
        <p:xfrm>
          <a:off x="651669" y="2636912"/>
          <a:ext cx="8058150" cy="3248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3" name="Shape 435"/>
          <p:cNvSpPr/>
          <p:nvPr/>
        </p:nvSpPr>
        <p:spPr>
          <a:xfrm>
            <a:off x="1187624" y="18864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 smtClean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</a:t>
            </a: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071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доходов бюджета за 2023-2025  </a:t>
            </a:r>
            <a:r>
              <a:rPr lang="ru-RU" alt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годы, </a:t>
            </a:r>
            <a:r>
              <a:rPr lang="ru-RU" alt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alt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86000" y="30135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9306831"/>
              </p:ext>
            </p:extLst>
          </p:nvPr>
        </p:nvGraphicFramePr>
        <p:xfrm>
          <a:off x="1619672" y="1988840"/>
          <a:ext cx="6391411" cy="3951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485038" y="-15414"/>
            <a:ext cx="63273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173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Структура налоговых и неналоговых доходов в 2025 году, тыс. руб.</a:t>
            </a:r>
          </a:p>
          <a:p>
            <a:endParaRPr lang="ru-RU" dirty="0"/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939070233"/>
              </p:ext>
            </p:extLst>
          </p:nvPr>
        </p:nvGraphicFramePr>
        <p:xfrm>
          <a:off x="611561" y="1594942"/>
          <a:ext cx="7995354" cy="5074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835696" y="152372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819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>
              <a:spcBef>
                <a:spcPct val="0"/>
              </a:spcBef>
              <a:buNone/>
            </a:pPr>
            <a:r>
              <a:rPr lang="ru-RU" altLang="ru-RU" sz="2400" dirty="0">
                <a:solidFill>
                  <a:srgbClr val="0669BA"/>
                </a:solidFill>
                <a:latin typeface="Bodoni MT Black" pitchFamily="18" charset="0"/>
              </a:rPr>
              <a:t>Прогноз налоговых и неналоговых доходов бюджета </a:t>
            </a:r>
            <a:endParaRPr lang="ru-RU" altLang="ru-RU" sz="2400" dirty="0">
              <a:solidFill>
                <a:srgbClr val="0669BA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ru-RU" altLang="ru-RU" sz="2400" dirty="0">
                <a:solidFill>
                  <a:srgbClr val="0669BA"/>
                </a:solidFill>
                <a:latin typeface="Bodoni MT Black" pitchFamily="18" charset="0"/>
              </a:rPr>
              <a:t>на 2025  год, тыс. руб.</a:t>
            </a:r>
          </a:p>
          <a:p>
            <a:endParaRPr lang="ru-RU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609840380"/>
              </p:ext>
            </p:extLst>
          </p:nvPr>
        </p:nvGraphicFramePr>
        <p:xfrm>
          <a:off x="1259632" y="2276872"/>
          <a:ext cx="7632848" cy="4280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35696" y="152372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104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4"/>
          <p:cNvSpPr txBox="1">
            <a:spLocks noGrp="1" noChangeArrowheads="1"/>
          </p:cNvSpPr>
          <p:nvPr>
            <p:ph type="body" sz="quarter" idx="13"/>
          </p:nvPr>
        </p:nvSpPr>
        <p:spPr bwMode="auto">
          <a:xfrm>
            <a:off x="1864652" y="981075"/>
            <a:ext cx="563218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Объём безвозмездных поступлений в бюджет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в 2025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году – 216 253,8</a:t>
            </a:r>
            <a:r>
              <a:rPr lang="ru-RU" altLang="ru-RU" sz="22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тыс. руб.</a:t>
            </a:r>
            <a:endParaRPr lang="ru-RU" altLang="ru-RU" sz="2000" dirty="0">
              <a:solidFill>
                <a:schemeClr val="accent1">
                  <a:lumMod val="50000"/>
                </a:schemeClr>
              </a:solidFill>
              <a:latin typeface="Elephant" pitchFamily="18" charset="0"/>
            </a:endParaRPr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205190"/>
              </p:ext>
            </p:extLst>
          </p:nvPr>
        </p:nvGraphicFramePr>
        <p:xfrm>
          <a:off x="633256" y="1743301"/>
          <a:ext cx="4536503" cy="4680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AutoShape 15"/>
          <p:cNvSpPr>
            <a:spLocks noChangeArrowheads="1"/>
          </p:cNvSpPr>
          <p:nvPr/>
        </p:nvSpPr>
        <p:spPr bwMode="auto">
          <a:xfrm>
            <a:off x="5508104" y="3020705"/>
            <a:ext cx="1291810" cy="1008112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 smtClean="0">
                <a:latin typeface="Arial" charset="0"/>
              </a:rPr>
              <a:t>59 287,0</a:t>
            </a:r>
            <a:endParaRPr lang="ru-RU" altLang="ru-RU" sz="1800" b="0" dirty="0">
              <a:latin typeface="Arial" charset="0"/>
            </a:endParaRPr>
          </a:p>
        </p:txBody>
      </p:sp>
      <p:sp>
        <p:nvSpPr>
          <p:cNvPr id="7" name="Стрелка: изогнутая вверх 4">
            <a:extLst>
              <a:ext uri="{FF2B5EF4-FFF2-40B4-BE49-F238E27FC236}">
                <a16:creationId xmlns:a16="http://schemas.microsoft.com/office/drawing/2014/main" id="{1FA2D633-E45C-4FB5-8738-23D6F0EA85F6}"/>
              </a:ext>
            </a:extLst>
          </p:cNvPr>
          <p:cNvSpPr/>
          <p:nvPr/>
        </p:nvSpPr>
        <p:spPr>
          <a:xfrm>
            <a:off x="6630392" y="3164720"/>
            <a:ext cx="1065848" cy="72008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AutoShape 17"/>
          <p:cNvSpPr>
            <a:spLocks noChangeArrowheads="1"/>
          </p:cNvSpPr>
          <p:nvPr/>
        </p:nvSpPr>
        <p:spPr bwMode="auto">
          <a:xfrm>
            <a:off x="7840256" y="2723085"/>
            <a:ext cx="1196935" cy="1603349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Arial" charset="0"/>
              </a:rPr>
              <a:t>59 678,0</a:t>
            </a:r>
            <a:endParaRPr lang="ru-RU" altLang="ru-RU" sz="1800" dirty="0"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72200" y="2204864"/>
            <a:ext cx="216093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100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Дотация на выравнивание уровня бюджетной обеспеченности, тыс. </a:t>
            </a:r>
            <a:r>
              <a:rPr lang="ru-RU" altLang="ru-RU" sz="1100" dirty="0" smtClean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руб.</a:t>
            </a:r>
            <a:endParaRPr lang="ru-RU" altLang="ru-RU" dirty="0">
              <a:solidFill>
                <a:schemeClr val="accent1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5796136" y="4388509"/>
            <a:ext cx="2232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dirty="0">
                <a:solidFill>
                  <a:schemeClr val="accent1">
                    <a:lumMod val="50000"/>
                  </a:schemeClr>
                </a:solidFill>
              </a:rPr>
              <a:t>Дотация на поддержку мер </a:t>
            </a:r>
            <a:r>
              <a:rPr lang="ru-RU" sz="800" dirty="0" smtClean="0">
                <a:solidFill>
                  <a:schemeClr val="accent1">
                    <a:lumMod val="50000"/>
                  </a:schemeClr>
                </a:solidFill>
              </a:rPr>
              <a:t>по обеспечению сбалансированности бюджетов («стимулирующие дотации»), </a:t>
            </a:r>
            <a:r>
              <a:rPr lang="ru-RU" sz="800" dirty="0">
                <a:solidFill>
                  <a:schemeClr val="accent1">
                    <a:lumMod val="50000"/>
                  </a:schemeClr>
                </a:solidFill>
              </a:rPr>
              <a:t>тыс. руб</a:t>
            </a:r>
            <a:r>
              <a:rPr lang="ru-RU" sz="8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Цилиндр 9"/>
          <p:cNvSpPr/>
          <p:nvPr/>
        </p:nvSpPr>
        <p:spPr>
          <a:xfrm>
            <a:off x="5508104" y="4833215"/>
            <a:ext cx="914400" cy="1188074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1"/>
                </a:solidFill>
              </a:rPr>
              <a:t>63 303,0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500304-C25E-4AD8-8D69-7A66F97A556D}"/>
              </a:ext>
            </a:extLst>
          </p:cNvPr>
          <p:cNvSpPr/>
          <p:nvPr/>
        </p:nvSpPr>
        <p:spPr>
          <a:xfrm>
            <a:off x="5337598" y="6185475"/>
            <a:ext cx="1105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</a:rPr>
              <a:t>2024 год</a:t>
            </a:r>
          </a:p>
        </p:txBody>
      </p:sp>
      <p:sp>
        <p:nvSpPr>
          <p:cNvPr id="12" name="Стрелка: изогнутая вниз 6">
            <a:extLst>
              <a:ext uri="{FF2B5EF4-FFF2-40B4-BE49-F238E27FC236}">
                <a16:creationId xmlns:a16="http://schemas.microsoft.com/office/drawing/2014/main" id="{7524868F-2734-43D5-BDC1-DBAD132E5C44}"/>
              </a:ext>
            </a:extLst>
          </p:cNvPr>
          <p:cNvSpPr/>
          <p:nvPr/>
        </p:nvSpPr>
        <p:spPr>
          <a:xfrm>
            <a:off x="6422504" y="5014360"/>
            <a:ext cx="1101824" cy="608173"/>
          </a:xfrm>
          <a:prstGeom prst="curvedDownArrow">
            <a:avLst>
              <a:gd name="adj1" fmla="val 25000"/>
              <a:gd name="adj2" fmla="val 50000"/>
              <a:gd name="adj3" fmla="val 264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Цилиндр 12"/>
          <p:cNvSpPr/>
          <p:nvPr/>
        </p:nvSpPr>
        <p:spPr>
          <a:xfrm>
            <a:off x="7637226" y="5014359"/>
            <a:ext cx="992578" cy="1123161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 smtClean="0">
                <a:solidFill>
                  <a:schemeClr val="tx1"/>
                </a:solidFill>
              </a:rPr>
              <a:t>39 732,0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728164" y="4510624"/>
            <a:ext cx="14414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6"/>
                </a:solidFill>
              </a:rPr>
              <a:t>- 23 571,0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 flipH="1">
            <a:off x="7696240" y="6223765"/>
            <a:ext cx="13847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</a:rPr>
              <a:t>2025 год</a:t>
            </a:r>
            <a:endParaRPr lang="ru-RU" sz="2000" dirty="0">
              <a:latin typeface="Calibri" panose="020F050202020403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835696" y="152372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425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Основные подходы по формированию расходной </a:t>
            </a:r>
            <a:r>
              <a:rPr lang="ru-RU" alt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части бюджета</a:t>
            </a:r>
            <a:endParaRPr lang="ru-RU" sz="1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19672" y="152372"/>
            <a:ext cx="5832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/>
          </a:p>
        </p:txBody>
      </p:sp>
      <p:sp>
        <p:nvSpPr>
          <p:cNvPr id="6" name="AutoShape 17"/>
          <p:cNvSpPr>
            <a:spLocks noChangeArrowheads="1"/>
          </p:cNvSpPr>
          <p:nvPr/>
        </p:nvSpPr>
        <p:spPr bwMode="auto">
          <a:xfrm>
            <a:off x="468313" y="1340768"/>
            <a:ext cx="8337631" cy="1008112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itchFamily="18" charset="0"/>
              </a:rPr>
              <a:t>Приоритет расходов в бюджете на предстоящий трехлетний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itchFamily="18" charset="0"/>
              </a:rPr>
              <a:t>период – содействие достижению национальных целей развития,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itchFamily="18" charset="0"/>
              </a:rPr>
              <a:t>инструментом реализации которых являются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dirty="0">
                <a:latin typeface="Times New Roman" pitchFamily="18" charset="0"/>
              </a:rPr>
              <a:t>национальные проекты</a:t>
            </a:r>
          </a:p>
        </p:txBody>
      </p:sp>
      <p:sp>
        <p:nvSpPr>
          <p:cNvPr id="7" name="AutoShape 17"/>
          <p:cNvSpPr>
            <a:spLocks noChangeArrowheads="1"/>
          </p:cNvSpPr>
          <p:nvPr/>
        </p:nvSpPr>
        <p:spPr bwMode="auto">
          <a:xfrm>
            <a:off x="480544" y="2473204"/>
            <a:ext cx="8313168" cy="52374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Сохранение режима экономии по текущим расходам</a:t>
            </a:r>
          </a:p>
        </p:txBody>
      </p:sp>
      <p:sp>
        <p:nvSpPr>
          <p:cNvPr id="8" name="AutoShape 19"/>
          <p:cNvSpPr>
            <a:spLocks noChangeArrowheads="1"/>
          </p:cNvSpPr>
          <p:nvPr/>
        </p:nvSpPr>
        <p:spPr bwMode="auto">
          <a:xfrm>
            <a:off x="468313" y="3130387"/>
            <a:ext cx="8337631" cy="50216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Экономия расходов на управление</a:t>
            </a:r>
          </a:p>
        </p:txBody>
      </p:sp>
      <p:sp>
        <p:nvSpPr>
          <p:cNvPr id="9" name="AutoShape 20"/>
          <p:cNvSpPr>
            <a:spLocks noChangeArrowheads="1"/>
          </p:cNvSpPr>
          <p:nvPr/>
        </p:nvSpPr>
        <p:spPr bwMode="auto">
          <a:xfrm>
            <a:off x="468313" y="3748509"/>
            <a:ext cx="8325399" cy="475059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Обеспечение публичных обязательств</a:t>
            </a:r>
          </a:p>
        </p:txBody>
      </p:sp>
      <p:sp>
        <p:nvSpPr>
          <p:cNvPr id="10" name="AutoShape 21"/>
          <p:cNvSpPr>
            <a:spLocks noChangeArrowheads="1"/>
          </p:cNvSpPr>
          <p:nvPr/>
        </p:nvSpPr>
        <p:spPr bwMode="auto">
          <a:xfrm>
            <a:off x="491427" y="4367377"/>
            <a:ext cx="8328949" cy="427707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Индексация расходов на коммунальные услуги</a:t>
            </a:r>
          </a:p>
        </p:txBody>
      </p:sp>
      <p:sp>
        <p:nvSpPr>
          <p:cNvPr id="11" name="AutoShape 22"/>
          <p:cNvSpPr>
            <a:spLocks noChangeArrowheads="1"/>
          </p:cNvSpPr>
          <p:nvPr/>
        </p:nvSpPr>
        <p:spPr bwMode="auto">
          <a:xfrm>
            <a:off x="480543" y="4836878"/>
            <a:ext cx="8325401" cy="5669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 smtClean="0">
                <a:latin typeface="Times New Roman" pitchFamily="18" charset="0"/>
              </a:rPr>
              <a:t>Программный бюджет – реализация </a:t>
            </a:r>
            <a:r>
              <a:rPr lang="ru-RU" altLang="ru-RU" sz="1600" dirty="0" smtClean="0">
                <a:latin typeface="Times New Roman" pitchFamily="18" charset="0"/>
              </a:rPr>
              <a:t>23 муниципальных </a:t>
            </a:r>
            <a:r>
              <a:rPr lang="ru-RU" altLang="ru-RU" sz="1600" dirty="0">
                <a:latin typeface="Times New Roman" pitchFamily="18" charset="0"/>
              </a:rPr>
              <a:t>программ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</p:txBody>
      </p:sp>
      <p:sp>
        <p:nvSpPr>
          <p:cNvPr id="12" name="AutoShape 23"/>
          <p:cNvSpPr>
            <a:spLocks noChangeArrowheads="1"/>
          </p:cNvSpPr>
          <p:nvPr/>
        </p:nvSpPr>
        <p:spPr bwMode="auto">
          <a:xfrm>
            <a:off x="491427" y="5503952"/>
            <a:ext cx="8337631" cy="87779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Повышение заработной платы работникам муниципальных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 учреждений по указам  Президента РФ,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доведение минимальной заработной платы до 22 440,0 руб. </a:t>
            </a:r>
          </a:p>
        </p:txBody>
      </p:sp>
    </p:spTree>
    <p:extLst>
      <p:ext uri="{BB962C8B-B14F-4D97-AF65-F5344CB8AC3E}">
        <p14:creationId xmlns:p14="http://schemas.microsoft.com/office/powerpoint/2010/main" val="44432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Расходы бюджета </a:t>
            </a:r>
            <a:r>
              <a:rPr lang="ru-RU" sz="1800" kern="0" dirty="0" smtClean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на </a:t>
            </a: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2025 год и плановый период 2026 и 2027 </a:t>
            </a:r>
            <a:r>
              <a:rPr lang="ru-RU" sz="1800" kern="0" dirty="0" smtClean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годов, тыс. руб. </a:t>
            </a:r>
            <a:endParaRPr lang="ru-RU" sz="1800" kern="0" dirty="0">
              <a:solidFill>
                <a:srgbClr val="002060"/>
              </a:solidFill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001881"/>
              </p:ext>
            </p:extLst>
          </p:nvPr>
        </p:nvGraphicFramePr>
        <p:xfrm>
          <a:off x="468312" y="1760375"/>
          <a:ext cx="7920112" cy="44049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414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7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31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852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smtClean="0">
                          <a:effectLst/>
                        </a:rPr>
                        <a:t>Показатель 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smtClean="0">
                          <a:effectLst/>
                        </a:rPr>
                        <a:t>2025 год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</a:rPr>
                        <a:t>2026 год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</a:rPr>
                        <a:t>2027 год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52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Общегосударственные вопросы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91 732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88 722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88 602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78108155"/>
                  </a:ext>
                </a:extLst>
              </a:tr>
              <a:tr h="38852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Национальная экономика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19 599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32 056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38 703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66454744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Жилищно-коммунальное хозяйства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484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105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105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38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Охрана окружающей среды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25 423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531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Образование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76 255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63 953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64 571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Культура и кинематография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44 357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36 102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38 458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Социальная политика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50 404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64 349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50 157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Физическая культура и спорт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5 166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3 972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3 838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Средства массовой информации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2 813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854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854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0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Обслживание государственного и муниципального долга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3 296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2 031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838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312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Межбюджетные трансферты общего характера бюджетам поселений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38 437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31 957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31 647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312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Условно утвержденные расходы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5 800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12 200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39921497"/>
                  </a:ext>
                </a:extLst>
              </a:tr>
              <a:tr h="31312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Всего расходов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357 966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330 432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329 973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835696" y="152372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216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217028"/>
              </p:ext>
            </p:extLst>
          </p:nvPr>
        </p:nvGraphicFramePr>
        <p:xfrm>
          <a:off x="1115616" y="1628800"/>
          <a:ext cx="7347346" cy="4595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Структура </a:t>
            </a:r>
            <a:r>
              <a:rPr lang="ru-RU" sz="2400" dirty="0" smtClean="0"/>
              <a:t>расходов </a:t>
            </a:r>
            <a:r>
              <a:rPr lang="ru-RU" sz="2400" dirty="0"/>
              <a:t>местного </a:t>
            </a:r>
            <a:r>
              <a:rPr lang="ru-RU" sz="2400" dirty="0" smtClean="0"/>
              <a:t>бюджета на 2025г., </a:t>
            </a:r>
            <a:r>
              <a:rPr lang="ru-RU" sz="2400" dirty="0" err="1" smtClean="0"/>
              <a:t>тыс.руб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35696" y="152372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224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6D144B7-7265-4374-B1AF-F1701BE2B3D4}"/>
              </a:ext>
            </a:extLst>
          </p:cNvPr>
          <p:cNvSpPr txBox="1">
            <a:spLocks noGrp="1"/>
          </p:cNvSpPr>
          <p:nvPr>
            <p:ph type="body" sz="quarter" idx="13"/>
          </p:nvPr>
        </p:nvSpPr>
        <p:spPr>
          <a:xfrm>
            <a:off x="539550" y="981249"/>
            <a:ext cx="8424862" cy="43204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lt1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lt1">
                  <a:tint val="97000"/>
                  <a:shade val="100000"/>
                  <a:hueMod val="100000"/>
                  <a:satMod val="140000"/>
                  <a:lumMod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>
              <a:buNone/>
              <a:defRPr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по программному принципу</a:t>
            </a:r>
          </a:p>
        </p:txBody>
      </p:sp>
      <p:sp>
        <p:nvSpPr>
          <p:cNvPr id="4" name="Блок-схема: альтернативный процесс 3">
            <a:extLst>
              <a:ext uri="{FF2B5EF4-FFF2-40B4-BE49-F238E27FC236}">
                <a16:creationId xmlns:a16="http://schemas.microsoft.com/office/drawing/2014/main" id="{C1A5C267-007F-4150-AA18-2CF38AA19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1566" y="1988840"/>
            <a:ext cx="5040833" cy="864318"/>
          </a:xfrm>
          <a:prstGeom prst="flowChartAlternateProcess">
            <a:avLst/>
          </a:prstGeom>
          <a:solidFill>
            <a:srgbClr val="CCFFCC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4800" b="0" dirty="0">
                <a:solidFill>
                  <a:schemeClr val="lt1"/>
                </a:solidFill>
                <a:latin typeface="+mn-lt"/>
              </a:rPr>
              <a:t>  </a:t>
            </a:r>
            <a:r>
              <a:rPr lang="ru-RU" sz="3600" dirty="0">
                <a:latin typeface="+mn-lt"/>
              </a:rPr>
              <a:t>Б Ю Д Ж Е Т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4509666" y="2853158"/>
            <a:ext cx="484632" cy="489864"/>
          </a:xfrm>
          <a:prstGeom prst="downArrow">
            <a:avLst/>
          </a:prstGeom>
          <a:solidFill>
            <a:srgbClr val="B2E4A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CFFFF"/>
              </a:solidFill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06CE89F1-B226-4B89-9E9D-4D4FBFB61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5068" y="3421547"/>
            <a:ext cx="5853827" cy="936625"/>
          </a:xfrm>
          <a:prstGeom prst="roundRect">
            <a:avLst>
              <a:gd name="adj" fmla="val 16667"/>
            </a:avLst>
          </a:prstGeom>
          <a:solidFill>
            <a:srgbClr val="CC99FF">
              <a:alpha val="52000"/>
            </a:srgb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dirty="0" smtClean="0">
                <a:latin typeface="+mn-lt"/>
              </a:rPr>
              <a:t>ПРОГРАММНЫЕ РАСХОДЫ</a:t>
            </a:r>
            <a:endParaRPr lang="ru-RU" dirty="0">
              <a:latin typeface="+mn-lt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509666" y="4358172"/>
            <a:ext cx="484632" cy="7915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2151536" y="5294797"/>
            <a:ext cx="5112568" cy="1217203"/>
          </a:xfrm>
          <a:prstGeom prst="rect">
            <a:avLst/>
          </a:prstGeom>
          <a:solidFill>
            <a:schemeClr val="accent1">
              <a:alpha val="54117"/>
            </a:schemeClr>
          </a:solidFill>
          <a:ln w="15875">
            <a:solidFill>
              <a:srgbClr val="57BDCB"/>
            </a:solidFill>
            <a:miter lim="800000"/>
            <a:headEnd/>
            <a:tailEnd/>
          </a:ln>
          <a:effectLst/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 smtClean="0">
                <a:latin typeface="Times New Roman" pitchFamily="18" charset="0"/>
              </a:rPr>
              <a:t>2024</a:t>
            </a:r>
            <a:r>
              <a:rPr lang="ru-RU" altLang="ru-RU" sz="2400" dirty="0" smtClean="0">
                <a:latin typeface="Times New Roman" pitchFamily="18" charset="0"/>
              </a:rPr>
              <a:t>  </a:t>
            </a:r>
            <a:r>
              <a:rPr lang="ru-RU" altLang="ru-RU" sz="2400" dirty="0">
                <a:latin typeface="Times New Roman" pitchFamily="18" charset="0"/>
              </a:rPr>
              <a:t>– </a:t>
            </a:r>
            <a:r>
              <a:rPr lang="ru-RU" altLang="ru-RU" sz="2400" dirty="0" smtClean="0">
                <a:latin typeface="Times New Roman" pitchFamily="18" charset="0"/>
              </a:rPr>
              <a:t>471 424,7 т. </a:t>
            </a:r>
            <a:r>
              <a:rPr lang="ru-RU" altLang="ru-RU" sz="2400" dirty="0">
                <a:latin typeface="Times New Roman" pitchFamily="18" charset="0"/>
              </a:rPr>
              <a:t>р. </a:t>
            </a:r>
            <a:r>
              <a:rPr lang="ru-RU" altLang="ru-RU" sz="2400" dirty="0" smtClean="0">
                <a:latin typeface="Times New Roman" pitchFamily="18" charset="0"/>
              </a:rPr>
              <a:t>100 </a:t>
            </a:r>
            <a:r>
              <a:rPr lang="ru-RU" altLang="ru-RU" sz="2400" dirty="0">
                <a:latin typeface="Times New Roman" pitchFamily="18" charset="0"/>
              </a:rPr>
              <a:t>%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2025 –  </a:t>
            </a:r>
            <a:r>
              <a:rPr lang="ru-RU" altLang="ru-RU" sz="2400" dirty="0" smtClean="0">
                <a:latin typeface="Times New Roman" pitchFamily="18" charset="0"/>
              </a:rPr>
              <a:t>357 965,9 т</a:t>
            </a:r>
            <a:r>
              <a:rPr lang="ru-RU" altLang="ru-RU" sz="2400" dirty="0">
                <a:latin typeface="Times New Roman" pitchFamily="18" charset="0"/>
              </a:rPr>
              <a:t>. р. </a:t>
            </a:r>
            <a:r>
              <a:rPr lang="ru-RU" altLang="ru-RU" sz="2400" dirty="0" smtClean="0">
                <a:latin typeface="Times New Roman" pitchFamily="18" charset="0"/>
              </a:rPr>
              <a:t>100%</a:t>
            </a:r>
            <a:endParaRPr lang="ru-RU" altLang="ru-RU" sz="2400" dirty="0">
              <a:latin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979712" y="77841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744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>
              <a:spcBef>
                <a:spcPct val="0"/>
              </a:spcBef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Расходы на обеспечение  образовательного процесса</a:t>
            </a:r>
          </a:p>
          <a:p>
            <a:pPr algn="ctr">
              <a:spcBef>
                <a:spcPct val="0"/>
              </a:spcBef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в 2025 </a:t>
            </a:r>
            <a:r>
              <a:rPr lang="ru-RU" altLang="ru-RU" sz="18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году, 76 254,8 тыс. руб.</a:t>
            </a:r>
            <a:endParaRPr lang="ru-RU" altLang="ru-RU" sz="18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335010268"/>
              </p:ext>
            </p:extLst>
          </p:nvPr>
        </p:nvGraphicFramePr>
        <p:xfrm>
          <a:off x="755576" y="2204864"/>
          <a:ext cx="4248472" cy="4176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pic>
        <p:nvPicPr>
          <p:cNvPr id="5" name="Picture 205" descr="https://thumbs.dreamstime.com/b/%D1%83%D1%81%D1%82%D0%B0%D0%BD%D0%BE%D0%B2%D0%BB%D0%B5%D0%BD%D0%BD%D1%8B%D0%B5-%D0%B7%D0%BD%D0%B0%D1%87%D0%BA%D0%B8-%D1%80%D0%B0%D0%B2%D0%BD%D0%BE%D0%B2%D0%B5%D0%BB%D0%B8%D0%BA%D0%B8%D0%B9-%D1%81%D1%82%D0%B8%D0%BB%D1%8C-%D0%B4%D0%BE%D0%BA%D1%82%D1%80%D0%B8%D0%BD%D1%8B-1186583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359" y="2420888"/>
            <a:ext cx="326434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79712" y="77841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63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Динамика расходов бюджета в 2023-2025 годах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 на культуру и кинематографию, тыс. руб.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9794730"/>
              </p:ext>
            </p:extLst>
          </p:nvPr>
        </p:nvGraphicFramePr>
        <p:xfrm>
          <a:off x="1043608" y="2057400"/>
          <a:ext cx="6768752" cy="3603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79712" y="77841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902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Повышение заработной платы отдельным категориям</a:t>
            </a:r>
          </a:p>
          <a:p>
            <a:pPr algn="ctr">
              <a:spcBef>
                <a:spcPct val="0"/>
              </a:spcBef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работников по указу Президента РФ от 07.05.2012г. №597</a:t>
            </a:r>
          </a:p>
          <a:p>
            <a:pPr marL="0" indent="0">
              <a:buNone/>
            </a:pPr>
            <a:endParaRPr lang="ru-RU" sz="2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379817"/>
              </p:ext>
            </p:extLst>
          </p:nvPr>
        </p:nvGraphicFramePr>
        <p:xfrm>
          <a:off x="457054" y="2348880"/>
          <a:ext cx="8353050" cy="2943235"/>
        </p:xfrm>
        <a:graphic>
          <a:graphicData uri="http://schemas.openxmlformats.org/drawingml/2006/table">
            <a:tbl>
              <a:tblPr/>
              <a:tblGrid>
                <a:gridCol w="4010055">
                  <a:extLst>
                    <a:ext uri="{9D8B030D-6E8A-4147-A177-3AD203B41FA5}">
                      <a16:colId xmlns:a16="http://schemas.microsoft.com/office/drawing/2014/main" val="3487060977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val="2470396103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val="502598864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val="154365420"/>
                    </a:ext>
                  </a:extLst>
                </a:gridCol>
              </a:tblGrid>
              <a:tr h="144303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ahoma" panose="020B0604030504040204" pitchFamily="34" charset="0"/>
                        </a:rPr>
                        <a:t>Категории работников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Средняя зарплата в 2024 году, рублей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Средняя зарплата в 2025 году, рублей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Рост, %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8390634"/>
                  </a:ext>
                </a:extLst>
              </a:tr>
              <a:tr h="150019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Работники учреждений культуры (основной персонал)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51 110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53 827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105,3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30445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79712" y="77841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243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Расходы на социальную политику в 2025 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г., 50 404,2 </a:t>
            </a:r>
            <a:r>
              <a:rPr lang="ru-RU" altLang="ru-RU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тыс.руб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  <a:endParaRPr lang="ru-RU" altLang="ru-RU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3" name="Picture 2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16832"/>
            <a:ext cx="1872208" cy="10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0" y="4096965"/>
            <a:ext cx="1800201" cy="119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60848"/>
            <a:ext cx="1758457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0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365104"/>
            <a:ext cx="1254719" cy="120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042576"/>
              </p:ext>
            </p:extLst>
          </p:nvPr>
        </p:nvGraphicFramePr>
        <p:xfrm>
          <a:off x="1455683" y="1723159"/>
          <a:ext cx="5904655" cy="47476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979712" y="77841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6777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cap="al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межбюджетные трансферты</a:t>
            </a:r>
            <a:br>
              <a:rPr lang="ru-RU" sz="2000" b="1" cap="al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cap="al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</a:t>
            </a:r>
            <a:r>
              <a:rPr lang="ru-RU" sz="2000" cap="all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sz="2000" cap="al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бюджеты </a:t>
            </a:r>
            <a:r>
              <a:rPr lang="ru-RU" sz="2000" cap="all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поселений в 2025 г.</a:t>
            </a:r>
            <a:endParaRPr lang="ru-RU" sz="2000" dirty="0"/>
          </a:p>
        </p:txBody>
      </p:sp>
      <p:sp>
        <p:nvSpPr>
          <p:cNvPr id="3" name="Ромб 2">
            <a:extLst>
              <a:ext uri="{FF2B5EF4-FFF2-40B4-BE49-F238E27FC236}">
                <a16:creationId xmlns:a16="http://schemas.microsoft.com/office/drawing/2014/main" id="{239B9AAD-C38F-487E-AD29-842DCFC525F1}"/>
              </a:ext>
            </a:extLst>
          </p:cNvPr>
          <p:cNvSpPr/>
          <p:nvPr/>
        </p:nvSpPr>
        <p:spPr>
          <a:xfrm>
            <a:off x="2051720" y="1916832"/>
            <a:ext cx="5040312" cy="4306258"/>
          </a:xfrm>
          <a:prstGeom prst="diamon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8462" y="2020084"/>
            <a:ext cx="3239591" cy="18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24 909,0– тыс.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</a:rPr>
              <a:t>руб.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580111" y="1988839"/>
            <a:ext cx="3313063" cy="17631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Иные межбюджетные трансферты бюджетам поселений – 13 527,4</a:t>
            </a:r>
          </a:p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 тыс. руб.</a:t>
            </a:r>
            <a:endParaRPr lang="ru-RU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808536" y="3465004"/>
            <a:ext cx="3744416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</a:rPr>
              <a:t>Всего</a:t>
            </a:r>
          </a:p>
          <a:p>
            <a:pPr algn="ctr" eaLnBrk="1" hangingPunct="1"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</a:rPr>
              <a:t>38 436,4тыс. рублей</a:t>
            </a:r>
            <a:endParaRPr lang="ru-RU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8313" y="4941168"/>
            <a:ext cx="3023567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ru-RU" sz="1600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за счет средств областного бюджета -     384,0 тыс. руб.</a:t>
            </a:r>
            <a:endParaRPr lang="ru-RU" sz="1600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750538" y="4960176"/>
            <a:ext cx="3313063" cy="15125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МБТ:</a:t>
            </a:r>
          </a:p>
          <a:p>
            <a:pPr algn="ctr"/>
            <a:r>
              <a:rPr lang="ru-RU" sz="1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факт     - 38 378,9 </a:t>
            </a:r>
            <a:r>
              <a:rPr lang="ru-RU" sz="1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оценка  - 34 150,9 </a:t>
            </a:r>
            <a:r>
              <a:rPr lang="ru-RU" sz="1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прогноз – 38 436,4 </a:t>
            </a:r>
            <a:r>
              <a:rPr lang="ru-RU" sz="16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.руб.</a:t>
            </a:r>
            <a:endParaRPr lang="ru-RU" sz="1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979712" y="77841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6519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12830</TotalTime>
  <Words>833</Words>
  <Application>Microsoft Office PowerPoint</Application>
  <PresentationFormat>Экран (4:3)</PresentationFormat>
  <Paragraphs>242</Paragraphs>
  <Slides>18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Bodoni MT Black</vt:lpstr>
      <vt:lpstr>Bookman Old Style</vt:lpstr>
      <vt:lpstr>Calibri</vt:lpstr>
      <vt:lpstr>Elephant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Департамент финансов Кировской области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predeina</dc:creator>
  <cp:lastModifiedBy>Виктория</cp:lastModifiedBy>
  <cp:revision>1325</cp:revision>
  <cp:lastPrinted>2025-05-07T08:52:26Z</cp:lastPrinted>
  <dcterms:created xsi:type="dcterms:W3CDTF">2013-09-26T11:52:58Z</dcterms:created>
  <dcterms:modified xsi:type="dcterms:W3CDTF">2025-05-13T11:54:29Z</dcterms:modified>
</cp:coreProperties>
</file>