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omments/comment1.xml" ContentType="application/vnd.openxmlformats-officedocument.presentationml.comment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activeX/activeX1.xml" ContentType="application/vnd.ms-office.activeX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6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embeddings/oleObject1.bin" ContentType="application/vnd.openxmlformats-officedocument.oleObject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9" r:id="rId1"/>
  </p:sldMasterIdLst>
  <p:notesMasterIdLst>
    <p:notesMasterId r:id="rId20"/>
  </p:notesMasterIdLst>
  <p:handoutMasterIdLst>
    <p:handoutMasterId r:id="rId21"/>
  </p:handoutMasterIdLst>
  <p:sldIdLst>
    <p:sldId id="386" r:id="rId2"/>
    <p:sldId id="377" r:id="rId3"/>
    <p:sldId id="385" r:id="rId4"/>
    <p:sldId id="364" r:id="rId5"/>
    <p:sldId id="369" r:id="rId6"/>
    <p:sldId id="378" r:id="rId7"/>
    <p:sldId id="382" r:id="rId8"/>
    <p:sldId id="330" r:id="rId9"/>
    <p:sldId id="381" r:id="rId10"/>
    <p:sldId id="285" r:id="rId11"/>
    <p:sldId id="387" r:id="rId12"/>
    <p:sldId id="391" r:id="rId13"/>
    <p:sldId id="370" r:id="rId14"/>
    <p:sldId id="290" r:id="rId15"/>
    <p:sldId id="373" r:id="rId16"/>
    <p:sldId id="288" r:id="rId17"/>
    <p:sldId id="294" r:id="rId18"/>
    <p:sldId id="371" r:id="rId19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7F"/>
    <a:srgbClr val="0669BA"/>
    <a:srgbClr val="9BE5FF"/>
    <a:srgbClr val="31E8F1"/>
    <a:srgbClr val="57BDCB"/>
    <a:srgbClr val="D7DAF1"/>
    <a:srgbClr val="E3E2E6"/>
    <a:srgbClr val="304800"/>
    <a:srgbClr val="FF99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330" autoAdjust="0"/>
    <p:restoredTop sz="96339" autoAdjust="0"/>
  </p:normalViewPr>
  <p:slideViewPr>
    <p:cSldViewPr>
      <p:cViewPr varScale="1">
        <p:scale>
          <a:sx n="111" d="100"/>
          <a:sy n="111" d="100"/>
        </p:scale>
        <p:origin x="123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4-2026\&#1055;&#1091;&#1073;&#1083;&#1080;&#1095;&#1082;&#1072;%202024-2026\&#1041;&#1070;&#1044;&#1046;&#1045;&#1058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2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10.128.120.40\uf$\&#1057;&#1084;&#1086;&#1083;&#1100;&#1082;&#1086;&#1074;\&#1041;&#1070;&#1044;&#1046;&#1045;&#1058;\&#1055;&#1088;&#1086;&#1077;&#1082;&#1090;%20&#1073;&#1102;&#1076;&#1078;&#1077;&#1090;&#1072;\&#1055;&#1088;&#1086;&#1077;&#1082;&#1090;%20&#1073;&#1102;&#1076;&#1078;&#1077;&#1090;&#1072;%202025-2027\&#1055;&#1091;&#1073;&#1083;&#1080;&#1095;&#1082;&#1072;%202025-2027\&#1041;&#1102;&#1076;&#1078;&#1077;&#1090;%20&#1076;&#1083;&#1103;%20&#1075;&#1088;&#1072;&#1078;&#1076;&#1072;&#1085;%20&#1087;&#1088;&#1077;&#1079;&#1080;&#1085;&#1090;&#1072;&#1094;&#1080;&#1103;\&#1041;&#1070;&#1044;&#1046;&#1045;&#1058;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Доходы</a:t>
            </a:r>
          </a:p>
        </c:rich>
      </c:tx>
      <c:layout/>
      <c:overlay val="0"/>
      <c:spPr>
        <a:noFill/>
        <a:ln w="25400">
          <a:noFill/>
        </a:ln>
      </c:sp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BBE-47E9-BDAF-A070C8E9905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BBE-47E9-BDAF-A070C8E9905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BBE-47E9-BDAF-A070C8E9905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BBE-47E9-BDAF-A070C8E99051}"/>
              </c:ext>
            </c:extLst>
          </c:dPt>
          <c:dPt>
            <c:idx val="4"/>
            <c:bubble3D val="0"/>
            <c:extLst>
              <c:ext xmlns:c16="http://schemas.microsoft.com/office/drawing/2014/chart" uri="{C3380CC4-5D6E-409C-BE32-E72D297353CC}">
                <c16:uniqueId val="{00000008-ABBE-47E9-BDAF-A070C8E99051}"/>
              </c:ext>
            </c:extLst>
          </c:dPt>
          <c:dPt>
            <c:idx val="5"/>
            <c:bubble3D val="0"/>
            <c:extLst>
              <c:ext xmlns:c16="http://schemas.microsoft.com/office/drawing/2014/chart" uri="{C3380CC4-5D6E-409C-BE32-E72D297353CC}">
                <c16:uniqueId val="{00000009-ABBE-47E9-BDAF-A070C8E99051}"/>
              </c:ext>
            </c:extLst>
          </c:dPt>
          <c:dPt>
            <c:idx val="6"/>
            <c:bubble3D val="0"/>
            <c:extLst>
              <c:ext xmlns:c16="http://schemas.microsoft.com/office/drawing/2014/chart" uri="{C3380CC4-5D6E-409C-BE32-E72D297353CC}">
                <c16:uniqueId val="{0000000A-ABBE-47E9-BDAF-A070C8E99051}"/>
              </c:ext>
            </c:extLst>
          </c:dPt>
          <c:dLbls>
            <c:dLbl>
              <c:idx val="6"/>
              <c:layout>
                <c:manualLayout>
                  <c:x val="3.9401103230890466E-2"/>
                  <c:y val="-7.820136852394916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ABBE-47E9-BDAF-A070C8E99051}"/>
                </c:ext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'[БЮДЖЕТ.xls]2025'!$B$4:$B$10</c:f>
              <c:strCache>
                <c:ptCount val="7"/>
                <c:pt idx="0">
                  <c:v>Налоговые и неналоговые доходы</c:v>
                </c:pt>
                <c:pt idx="1">
                  <c:v>Дотации на выравнивания бюджетной обеспечености </c:v>
                </c:pt>
                <c:pt idx="2">
                  <c:v>Дотации бюджетам муниципальных райнов на поддержку мер по обеспечению сбалансированности бюджетов</c:v>
                </c:pt>
                <c:pt idx="3">
                  <c:v>Субсидии</c:v>
                </c:pt>
                <c:pt idx="4">
                  <c:v>Субвенции</c:v>
                </c:pt>
                <c:pt idx="5">
                  <c:v>Межбюджетные трансферты</c:v>
                </c:pt>
                <c:pt idx="6">
                  <c:v>Прочие безвозмезмездные поступления</c:v>
                </c:pt>
              </c:strCache>
            </c:strRef>
          </c:cat>
          <c:val>
            <c:numRef>
              <c:f>'[БЮДЖЕТ.xls]2025'!$C$4:$C$10</c:f>
              <c:numCache>
                <c:formatCode>General</c:formatCode>
                <c:ptCount val="7"/>
                <c:pt idx="0">
                  <c:v>144235</c:v>
                </c:pt>
                <c:pt idx="1">
                  <c:v>59287</c:v>
                </c:pt>
                <c:pt idx="2">
                  <c:v>32495</c:v>
                </c:pt>
                <c:pt idx="3">
                  <c:v>2508</c:v>
                </c:pt>
                <c:pt idx="4">
                  <c:v>32559</c:v>
                </c:pt>
                <c:pt idx="5">
                  <c:v>3232</c:v>
                </c:pt>
                <c:pt idx="6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ABBE-47E9-BDAF-A070C8E990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7369185234824369"/>
          <c:y val="9.1456192609354919E-2"/>
          <c:w val="0.31020730564707782"/>
          <c:h val="0.75513889209596596"/>
        </c:manualLayout>
      </c:layout>
      <c:overlay val="0"/>
      <c:spPr>
        <a:noFill/>
        <a:ln w="254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196777.8</c:v>
                </c:pt>
                <c:pt idx="1">
                  <c:v>345101.6</c:v>
                </c:pt>
                <c:pt idx="2">
                  <c:v>216253.8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17630.5</c:v>
                </c:pt>
                <c:pt idx="1">
                  <c:v>29018.9</c:v>
                </c:pt>
                <c:pt idx="2">
                  <c:v>30379.1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76929.5</c:v>
                </c:pt>
                <c:pt idx="1">
                  <c:v>93210</c:v>
                </c:pt>
                <c:pt idx="2">
                  <c:v>102333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2364288"/>
        <c:axId val="62378368"/>
        <c:axId val="0"/>
      </c:bar3DChart>
      <c:catAx>
        <c:axId val="6236428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2378368"/>
        <c:crosses val="autoZero"/>
        <c:auto val="1"/>
        <c:lblAlgn val="ctr"/>
        <c:lblOffset val="100"/>
        <c:noMultiLvlLbl val="0"/>
      </c:catAx>
      <c:valAx>
        <c:axId val="6237836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2364288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520065810681742"/>
          <c:y val="6.6536203522504889E-2"/>
          <c:w val="0.26753883738035034"/>
          <c:h val="0.30751903880429926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115546301307011E-2"/>
          <c:y val="0.10117813941289733"/>
          <c:w val="0.61084580548759182"/>
          <c:h val="0.837503428074618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1-1AD2-49FD-8490-336FE535205C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1AD2-49FD-8490-336FE535205C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5-1AD2-49FD-8490-336FE535205C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7-1AD2-49FD-8490-336FE535205C}"/>
              </c:ext>
            </c:extLst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9-1AD2-49FD-8490-336FE535205C}"/>
              </c:ext>
            </c:extLst>
          </c:dPt>
          <c:dPt>
            <c:idx val="6"/>
            <c:bubble3D val="0"/>
            <c:spPr>
              <a:solidFill>
                <a:schemeClr val="accent2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B-1AD2-49FD-8490-336FE535205C}"/>
              </c:ext>
            </c:extLst>
          </c:dPt>
          <c:dLbls>
            <c:dLbl>
              <c:idx val="0"/>
              <c:layout>
                <c:manualLayout>
                  <c:x val="-0.23333921678953234"/>
                  <c:y val="3.097060156449115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AD2-49FD-8490-336FE535205C}"/>
                </c:ext>
              </c:extLst>
            </c:dLbl>
            <c:dLbl>
              <c:idx val="1"/>
              <c:layout>
                <c:manualLayout>
                  <c:x val="0.30767605122728298"/>
                  <c:y val="-6.8711578933901368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AD2-49FD-8490-336FE535205C}"/>
                </c:ext>
              </c:extLst>
            </c:dLbl>
            <c:dLbl>
              <c:idx val="2"/>
              <c:layout>
                <c:manualLayout>
                  <c:x val="0"/>
                  <c:y val="-3.581834871775189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AD2-49FD-8490-336FE535205C}"/>
                </c:ext>
              </c:extLst>
            </c:dLbl>
            <c:dLbl>
              <c:idx val="3"/>
              <c:layout>
                <c:manualLayout>
                  <c:x val="0"/>
                  <c:y val="-1.198417419895475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5314-4099-97BB-F780494CCB09}"/>
                </c:ext>
              </c:extLst>
            </c:dLbl>
            <c:dLbl>
              <c:idx val="4"/>
              <c:layout>
                <c:manualLayout>
                  <c:x val="-0.1137866401941003"/>
                  <c:y val="8.444718442751411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AD2-49FD-8490-336FE535205C}"/>
                </c:ext>
              </c:extLst>
            </c:dLbl>
            <c:dLbl>
              <c:idx val="5"/>
              <c:layout>
                <c:manualLayout>
                  <c:x val="-0.10846857069644589"/>
                  <c:y val="-1.2057578025549014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1AD2-49FD-8490-336FE535205C}"/>
                </c:ext>
              </c:extLst>
            </c:dLbl>
            <c:dLbl>
              <c:idx val="6"/>
              <c:layout>
                <c:manualLayout>
                  <c:x val="2.4961720203131553E-2"/>
                  <c:y val="-2.820162224055985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1AD2-49FD-8490-336FE535205C}"/>
                </c:ext>
              </c:extLst>
            </c:dLbl>
            <c:dLbl>
              <c:idx val="7"/>
              <c:layout>
                <c:manualLayout>
                  <c:x val="0.21245634445635073"/>
                  <c:y val="-1.788734511632667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5314-4099-97BB-F780494CCB0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Лист1!$A$2:$A$12</c:f>
              <c:strCache>
                <c:ptCount val="11"/>
                <c:pt idx="0">
                  <c:v>Налог на доходы физических лиц</c:v>
                </c:pt>
                <c:pt idx="1">
                  <c:v>Акцизы по подакцизными товарами (продукции), производимые на территории РФ</c:v>
                </c:pt>
                <c:pt idx="2">
                  <c:v>Налоги , взимаемые в связи с применением упрощенной системы налогооблажения 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патентой системы налогооблажения</c:v>
                </c:pt>
                <c:pt idx="5">
                  <c:v>Государственная пошлина - 2000,0</c:v>
                </c:pt>
                <c:pt idx="6">
                  <c:v>Доходы от использования имущества, находящегося в государственной и муниципальной собственности</c:v>
                </c:pt>
                <c:pt idx="7">
                  <c:v>Плата за неготивное воздействие на окружающую среду</c:v>
                </c:pt>
                <c:pt idx="8">
                  <c:v>Прочие доходы от реализации имущества, находящегося в собственности муниципальных районов (в части реализации основных средств по указанному имуществу)</c:v>
                </c:pt>
                <c:pt idx="9">
                  <c:v>Штрафы, санкции, возмещение ущерба</c:v>
                </c:pt>
                <c:pt idx="10">
                  <c:v>Прочие доходы от компенсации затрат бюджетов муниципальных районов</c:v>
                </c:pt>
              </c:strCache>
            </c:strRef>
          </c:cat>
          <c:val>
            <c:numRef>
              <c:f>Лист1!$B$2:$B$12</c:f>
              <c:numCache>
                <c:formatCode>#\ ##0.0</c:formatCode>
                <c:ptCount val="11"/>
                <c:pt idx="0">
                  <c:v>69632.600000000006</c:v>
                </c:pt>
                <c:pt idx="1">
                  <c:v>18312.2</c:v>
                </c:pt>
                <c:pt idx="2">
                  <c:v>8251</c:v>
                </c:pt>
                <c:pt idx="3">
                  <c:v>2850</c:v>
                </c:pt>
                <c:pt idx="4">
                  <c:v>1150.2</c:v>
                </c:pt>
                <c:pt idx="5">
                  <c:v>2137</c:v>
                </c:pt>
                <c:pt idx="6">
                  <c:v>18098.099999999999</c:v>
                </c:pt>
                <c:pt idx="7">
                  <c:v>21</c:v>
                </c:pt>
                <c:pt idx="8">
                  <c:v>9700</c:v>
                </c:pt>
                <c:pt idx="9">
                  <c:v>560</c:v>
                </c:pt>
                <c:pt idx="10">
                  <c:v>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AD2-49FD-8490-336FE53520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1644839641473523"/>
          <c:y val="9.1247833067864159E-2"/>
          <c:w val="0.2750176055707072"/>
          <c:h val="0.8073493382461123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1200" b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00527869275786E-2"/>
          <c:y val="3.1863537238425443E-2"/>
          <c:w val="0.67222391732283471"/>
          <c:h val="0.890841470497414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76929.5</c:v>
                </c:pt>
                <c:pt idx="1">
                  <c:v>93210</c:v>
                </c:pt>
                <c:pt idx="2">
                  <c:v>102333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93-4402-AC07-E371F1B019A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1E8F1"/>
            </a:solidFill>
            <a:ln>
              <a:noFill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17630.5</c:v>
                </c:pt>
                <c:pt idx="1">
                  <c:v>29018.9</c:v>
                </c:pt>
                <c:pt idx="2">
                  <c:v>30379.1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93-4402-AC07-E371F1B019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001152"/>
        <c:axId val="64002688"/>
      </c:barChart>
      <c:catAx>
        <c:axId val="64001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4002688"/>
        <c:crosses val="autoZero"/>
        <c:auto val="0"/>
        <c:lblAlgn val="ctr"/>
        <c:lblOffset val="100"/>
        <c:noMultiLvlLbl val="0"/>
      </c:catAx>
      <c:valAx>
        <c:axId val="64002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6400115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211023622047244"/>
          <c:y val="0.40087486180287452"/>
          <c:w val="0.25538976377952755"/>
          <c:h val="0.198250276394251"/>
        </c:manualLayout>
      </c:layout>
      <c:overlay val="0"/>
      <c:spPr>
        <a:noFill/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7558367446352114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Лист1!$B$2</c:f>
              <c:numCache>
                <c:formatCode>#\ ##0.0</c:formatCode>
                <c:ptCount val="1"/>
                <c:pt idx="0">
                  <c:v>99410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2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D62-478C-A125-2D19FF97043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Лист1!$D$2</c:f>
              <c:numCache>
                <c:formatCode>#\ ##0.0</c:formatCode>
                <c:ptCount val="1"/>
                <c:pt idx="0">
                  <c:v>39732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D6D-43BE-9070-32A7BDF76D3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#\ ##0.0</c:formatCode>
                <c:ptCount val="1"/>
                <c:pt idx="0">
                  <c:v>59678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#\ ##0.0</c:formatCode>
                <c:ptCount val="1"/>
                <c:pt idx="0">
                  <c:v>5694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0.0</c:formatCode>
                <c:ptCount val="1"/>
                <c:pt idx="0">
                  <c:v>109517.8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92697856"/>
        <c:axId val="192699392"/>
        <c:axId val="0"/>
      </c:bar3DChart>
      <c:catAx>
        <c:axId val="192697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2699392"/>
        <c:crosses val="autoZero"/>
        <c:auto val="1"/>
        <c:lblAlgn val="ctr"/>
        <c:lblOffset val="100"/>
        <c:noMultiLvlLbl val="0"/>
      </c:catAx>
      <c:valAx>
        <c:axId val="192699392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extTo"/>
        <c:crossAx val="192697856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2872531411228669"/>
          <c:y val="5.5238661843889605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865-4829-83DC-33EE554DA00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865-4829-83DC-33EE554DA00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865-4829-83DC-33EE554DA00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865-4829-83DC-33EE554DA00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865-4829-83DC-33EE554DA005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F865-4829-83DC-33EE554DA005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F865-4829-83DC-33EE554DA005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F865-4829-83DC-33EE554DA005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F865-4829-83DC-33EE554DA005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F865-4829-83DC-33EE554DA005}"/>
              </c:ext>
            </c:extLst>
          </c:dPt>
          <c:dPt>
            <c:idx val="10"/>
            <c:bubble3D val="0"/>
            <c:extLst>
              <c:ext xmlns:c16="http://schemas.microsoft.com/office/drawing/2014/chart" uri="{C3380CC4-5D6E-409C-BE32-E72D297353CC}">
                <c16:uniqueId val="{00000014-F865-4829-83DC-33EE554DA005}"/>
              </c:ext>
            </c:extLst>
          </c:dPt>
          <c:dLbls>
            <c:spPr>
              <a:noFill/>
              <a:ln w="25400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0" i="0" u="none" strike="noStrike" baseline="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'[БЮДЖЕТ.xls]2025'!$B$15:$B$25</c:f>
              <c:strCache>
                <c:ptCount val="11"/>
                <c:pt idx="0">
                  <c:v>Общегосударственные вопросы</c:v>
                </c:pt>
                <c:pt idx="1">
                  <c:v>Национальная экономика</c:v>
                </c:pt>
                <c:pt idx="2">
                  <c:v>Жилищно-коммунальное хозяйство</c:v>
                </c:pt>
                <c:pt idx="3">
                  <c:v>Охрана окружающей среды</c:v>
                </c:pt>
                <c:pt idx="4">
                  <c:v>Образование</c:v>
                </c:pt>
                <c:pt idx="5">
                  <c:v>Культура и киниматография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Обслуживание государственного и муниципального долга</c:v>
                </c:pt>
                <c:pt idx="9">
                  <c:v>Средства массовой информации</c:v>
                </c:pt>
                <c:pt idx="10">
                  <c:v>Межбюджетные трансферты общего характера бюджетам субъектам РФ МО</c:v>
                </c:pt>
              </c:strCache>
            </c:strRef>
          </c:cat>
          <c:val>
            <c:numRef>
              <c:f>'[БЮДЖЕТ.xls]2025'!$C$15:$C$25</c:f>
              <c:numCache>
                <c:formatCode>General</c:formatCode>
                <c:ptCount val="11"/>
                <c:pt idx="0">
                  <c:v>86471</c:v>
                </c:pt>
                <c:pt idx="1">
                  <c:v>32833</c:v>
                </c:pt>
                <c:pt idx="2">
                  <c:v>474</c:v>
                </c:pt>
                <c:pt idx="3">
                  <c:v>1010</c:v>
                </c:pt>
                <c:pt idx="4">
                  <c:v>57281</c:v>
                </c:pt>
                <c:pt idx="5">
                  <c:v>42033</c:v>
                </c:pt>
                <c:pt idx="6">
                  <c:v>20087</c:v>
                </c:pt>
                <c:pt idx="7">
                  <c:v>4731</c:v>
                </c:pt>
                <c:pt idx="8">
                  <c:v>1520</c:v>
                </c:pt>
                <c:pt idx="9">
                  <c:v>2488</c:v>
                </c:pt>
                <c:pt idx="10">
                  <c:v>37388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F865-4829-83DC-33EE554DA0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4229294165646675"/>
          <c:y val="4.5592205573962541E-2"/>
          <c:w val="0.25770705834353325"/>
          <c:h val="0.64810026514999086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825" b="0" i="0" u="none" strike="noStrike" baseline="0">
              <a:solidFill>
                <a:srgbClr val="333333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2">
            <a:lumMod val="5000"/>
            <a:lumOff val="95000"/>
          </a:schemeClr>
        </a:gs>
        <a:gs pos="74000">
          <a:schemeClr val="accent2">
            <a:lumMod val="45000"/>
            <a:lumOff val="55000"/>
          </a:schemeClr>
        </a:gs>
        <a:gs pos="83000">
          <a:schemeClr val="accent2">
            <a:lumMod val="45000"/>
            <a:lumOff val="55000"/>
          </a:schemeClr>
        </a:gs>
        <a:gs pos="100000">
          <a:schemeClr val="accent2">
            <a:lumMod val="30000"/>
            <a:lumOff val="70000"/>
          </a:scheme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explosion val="8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1E7C-4669-AEA6-7941BC2172FD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1E7C-4669-AEA6-7941BC2172FD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1E7C-4669-AEA6-7941BC2172FD}"/>
              </c:ext>
            </c:extLst>
          </c:dPt>
          <c:dLbls>
            <c:dLbl>
              <c:idx val="0"/>
              <c:layout>
                <c:manualLayout>
                  <c:x val="1.9650233668120569E-2"/>
                  <c:y val="-6.19387888361645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E7C-4669-AEA6-7941BC2172FD}"/>
                </c:ext>
              </c:extLst>
            </c:dLbl>
            <c:dLbl>
              <c:idx val="1"/>
              <c:layout>
                <c:manualLayout>
                  <c:x val="3.4766808855863561E-4"/>
                  <c:y val="5.49288264521361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E7C-4669-AEA6-7941BC2172FD}"/>
                </c:ext>
              </c:extLst>
            </c:dLbl>
            <c:dLbl>
              <c:idx val="2"/>
              <c:layout>
                <c:manualLayout>
                  <c:x val="-2.8135439731502721E-2"/>
                  <c:y val="-3.6981346657594112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dirty="0" smtClean="0"/>
                      <a:t>5 866,5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numFmt formatCode="#,##0.0" sourceLinked="0"/>
              <c:spPr/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92029567165624"/>
                      <c:h val="8.2457259263231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E7C-4669-AEA6-7941BC2172FD}"/>
                </c:ext>
              </c:extLst>
            </c:dLbl>
            <c:dLbl>
              <c:idx val="3"/>
              <c:layout>
                <c:manualLayout>
                  <c:x val="-2.600639657609103E-2"/>
                  <c:y val="2.15504367361777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D1E-405B-9402-D17EC34F7F7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Дошкольное обрзование</c:v>
                </c:pt>
                <c:pt idx="1">
                  <c:v>Общее образвание</c:v>
                </c:pt>
                <c:pt idx="2">
                  <c:v>Молодежная политика</c:v>
                </c:pt>
                <c:pt idx="3">
                  <c:v>Другие вопросы в области образования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4322.8999999999996</c:v>
                </c:pt>
                <c:pt idx="1">
                  <c:v>39778.199999999997</c:v>
                </c:pt>
                <c:pt idx="2">
                  <c:v>5866.5</c:v>
                </c:pt>
                <c:pt idx="3">
                  <c:v>26287.200000000001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E7C-4669-AEA6-7941BC21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1.4446807497579652E-2"/>
          <c:y val="0.70708907754240979"/>
          <c:w val="0.69337999912154469"/>
          <c:h val="0.2929109841246166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13648293963255"/>
          <c:y val="5.0925925925925923E-2"/>
          <c:w val="0.86486351706036746"/>
          <c:h val="0.8416746864975212"/>
        </c:manualLayout>
      </c:layout>
      <c:barChart>
        <c:barDir val="col"/>
        <c:grouping val="clustered"/>
        <c:varyColors val="0"/>
        <c:ser>
          <c:idx val="0"/>
          <c:order val="0"/>
          <c:tx>
            <c:v>44163,3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'[БЮДЖЕТ.xls]2025'!$B$35:$B$37</c:f>
              <c:strCache>
                <c:ptCount val="3"/>
                <c:pt idx="0">
                  <c:v>2023 (исполнение)</c:v>
                </c:pt>
                <c:pt idx="1">
                  <c:v>2024 (ожидаемое)</c:v>
                </c:pt>
                <c:pt idx="2">
                  <c:v>2025 (план)</c:v>
                </c:pt>
              </c:strCache>
            </c:strRef>
          </c:cat>
          <c:val>
            <c:numRef>
              <c:f>'[БЮДЖЕТ.xls]2025'!$C$35:$C$37</c:f>
              <c:numCache>
                <c:formatCode>General</c:formatCode>
                <c:ptCount val="3"/>
                <c:pt idx="0">
                  <c:v>44163.3</c:v>
                </c:pt>
                <c:pt idx="1">
                  <c:v>47095.7</c:v>
                </c:pt>
                <c:pt idx="2">
                  <c:v>44357.1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EB-418F-BF9D-EB40FDE329F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92670656"/>
        <c:axId val="992656512"/>
      </c:barChart>
      <c:catAx>
        <c:axId val="992670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2656512"/>
        <c:crosses val="autoZero"/>
        <c:auto val="1"/>
        <c:lblAlgn val="ctr"/>
        <c:lblOffset val="100"/>
        <c:noMultiLvlLbl val="0"/>
      </c:catAx>
      <c:valAx>
        <c:axId val="992656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ysClr val="windowText" lastClr="000000"/>
              </a:solidFill>
              <a:round/>
            </a:ln>
            <a:effectLst>
              <a:softEdge rad="0"/>
            </a:effectLst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2670656"/>
        <c:crosses val="autoZero"/>
        <c:crossBetween val="between"/>
      </c:valAx>
      <c:spPr>
        <a:blipFill>
          <a:blip xmlns:r="http://schemas.openxmlformats.org/officeDocument/2006/relationships" r:embed="rId3"/>
          <a:tile tx="0" ty="0" sx="100000" sy="100000" flip="none" algn="tl"/>
        </a:blip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C36-419A-A515-EEE138F9EA4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C36-419A-A515-EEE138F9EA4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C36-419A-A515-EEE138F9EA4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C36-419A-A515-EEE138F9EA4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C36-419A-A515-EEE138F9EA4E}"/>
              </c:ext>
            </c:extLst>
          </c:dPt>
          <c:dLbls>
            <c:dLbl>
              <c:idx val="0"/>
              <c:layout>
                <c:manualLayout>
                  <c:x val="1.7785205062785209E-2"/>
                  <c:y val="-1.14187837535551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C36-419A-A515-EEE138F9EA4E}"/>
                </c:ext>
              </c:extLst>
            </c:dLbl>
            <c:dLbl>
              <c:idx val="1"/>
              <c:layout>
                <c:manualLayout>
                  <c:x val="5.917585362734995E-2"/>
                  <c:y val="-1.317432013549356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C36-419A-A515-EEE138F9EA4E}"/>
                </c:ext>
              </c:extLst>
            </c:dLbl>
            <c:dLbl>
              <c:idx val="2"/>
              <c:layout>
                <c:manualLayout>
                  <c:x val="-2.1596011960055245E-2"/>
                  <c:y val="1.303550314766880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5C36-419A-A515-EEE138F9EA4E}"/>
                </c:ext>
              </c:extLst>
            </c:dLbl>
            <c:dLbl>
              <c:idx val="3"/>
              <c:layout>
                <c:manualLayout>
                  <c:x val="1.9958744414364599E-2"/>
                  <c:y val="-3.988035662927811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5C36-419A-A515-EEE138F9EA4E}"/>
                </c:ext>
              </c:extLst>
            </c:dLbl>
            <c:dLbl>
              <c:idx val="4"/>
              <c:layout>
                <c:manualLayout>
                  <c:x val="1.9671852123451752E-2"/>
                  <c:y val="-3.320793787748058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5C36-419A-A515-EEE138F9EA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'[БЮДЖЕТ.xls]2025'!$B$47:$B$51</c:f>
              <c:strCache>
                <c:ptCount val="5"/>
                <c:pt idx="0">
                  <c:v>Обспечение жильем молодых семей</c:v>
                </c:pt>
                <c:pt idx="1">
                  <c:v>Предоставление жилых помещений детям-сиротам и детям, оставшимся без попечения родителей</c:v>
                </c:pt>
                <c:pt idx="2">
                  <c:v>Поддержка социально ориентированных некоммерческих организаций</c:v>
                </c:pt>
                <c:pt idx="3">
                  <c:v>Иные пенсии, социальные доплаты к пенсиям</c:v>
                </c:pt>
                <c:pt idx="4">
                  <c:v>Выплаты на вознаграждение, причитающееся приемному родителю, потранатному воспитателю</c:v>
                </c:pt>
              </c:strCache>
            </c:strRef>
          </c:cat>
          <c:val>
            <c:numRef>
              <c:f>'[БЮДЖЕТ.xls]2025'!$C$47:$C$51</c:f>
              <c:numCache>
                <c:formatCode>General</c:formatCode>
                <c:ptCount val="5"/>
                <c:pt idx="0">
                  <c:v>3155.3</c:v>
                </c:pt>
                <c:pt idx="1">
                  <c:v>37312</c:v>
                </c:pt>
                <c:pt idx="2">
                  <c:v>50</c:v>
                </c:pt>
                <c:pt idx="3">
                  <c:v>3041.5</c:v>
                </c:pt>
                <c:pt idx="4">
                  <c:v>6845.4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C36-419A-A515-EEE138F9EA4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2-19T14:21:33.989" idx="2">
    <p:pos x="5511" y="981"/>
    <p:text/>
    <p:extLst>
      <p:ext uri="{C676402C-5697-4E1C-873F-D02D1690AC5C}">
        <p15:threadingInfo xmlns:p15="http://schemas.microsoft.com/office/powerpoint/2012/main" timeZoneBias="-24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0.14715</cdr:x>
      <cdr:y>0.26995</cdr:y>
    </cdr:from>
    <cdr:to>
      <cdr:x>0.31792</cdr:x>
      <cdr:y>0.36989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19874174">
          <a:off x="1133777" y="1319497"/>
          <a:ext cx="1315758" cy="488497"/>
        </a:xfrm>
        <a:prstGeom xmlns:a="http://schemas.openxmlformats.org/drawingml/2006/main" prst="notchedRightArrow">
          <a:avLst>
            <a:gd name="adj1" fmla="val 50000"/>
            <a:gd name="adj2" fmla="val 59554"/>
          </a:avLst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000" b="1" dirty="0" smtClean="0"/>
            <a:t>60,41 %</a:t>
          </a:r>
          <a:endParaRPr lang="ru-RU" sz="1000" b="1" dirty="0"/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0.03963</cdr:x>
      <cdr:y>0.19662</cdr:y>
    </cdr:from>
    <cdr:to>
      <cdr:x>0.17047</cdr:x>
      <cdr:y>0.27028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05333" y="961056"/>
          <a:ext cx="1008112" cy="360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291 337,8</a:t>
          </a:r>
          <a:endParaRPr lang="ru-RU" sz="1800" b="1" dirty="0"/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0.07865</cdr:x>
      <cdr:y>0.02997</cdr:y>
    </cdr:from>
    <cdr:to>
      <cdr:x>0.24616</cdr:x>
      <cdr:y>0.11836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04056" y="146489"/>
          <a:ext cx="1073523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0.25332</cdr:x>
      <cdr:y>0.0493</cdr:y>
    </cdr:from>
    <cdr:to>
      <cdr:x>0.38542</cdr:x>
      <cdr:y>0.11992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951794" y="240976"/>
          <a:ext cx="1017812" cy="345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467 330,5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0.51799</cdr:x>
      <cdr:y>0.15544</cdr:y>
    </cdr:from>
    <cdr:to>
      <cdr:x>0.7007</cdr:x>
      <cdr:y>0.24383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592287" y="759790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0.3646</cdr:x>
      <cdr:y>0.26808</cdr:y>
    </cdr:from>
    <cdr:to>
      <cdr:x>0.51385</cdr:x>
      <cdr:y>0.37128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:a16="http://schemas.microsoft.com/office/drawing/2014/main" id="{33A4C4DC-BCEB-4D8F-8300-6C6DC039B9E3}"/>
            </a:ext>
          </a:extLst>
        </cdr:cNvPr>
        <cdr:cNvSpPr/>
      </cdr:nvSpPr>
      <cdr:spPr>
        <a:xfrm xmlns:a="http://schemas.openxmlformats.org/drawingml/2006/main" rot="2516594">
          <a:off x="2809190" y="1310351"/>
          <a:ext cx="1149950" cy="504433"/>
        </a:xfrm>
        <a:prstGeom xmlns:a="http://schemas.openxmlformats.org/drawingml/2006/main" prst="rightArrow">
          <a:avLst>
            <a:gd name="adj1" fmla="val 55494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>
              <a:solidFill>
                <a:schemeClr val="tx1"/>
              </a:solidFill>
            </a:rPr>
            <a:t>- </a:t>
          </a:r>
          <a:r>
            <a:rPr lang="ru-RU" b="1" dirty="0" smtClean="0">
              <a:solidFill>
                <a:schemeClr val="tx1"/>
              </a:solidFill>
            </a:rPr>
            <a:t>25,33%</a:t>
          </a:r>
          <a:endParaRPr lang="ru-RU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0.49732</cdr:x>
      <cdr:y>0.18189</cdr:y>
    </cdr:from>
    <cdr:to>
      <cdr:x>0.66651</cdr:x>
      <cdr:y>0.25659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:a16="http://schemas.microsoft.com/office/drawing/2014/main" id="{3CD6BEC1-44C1-4454-89C8-89ACEED4D049}"/>
            </a:ext>
          </a:extLst>
        </cdr:cNvPr>
        <cdr:cNvSpPr/>
      </cdr:nvSpPr>
      <cdr:spPr>
        <a:xfrm xmlns:a="http://schemas.openxmlformats.org/drawingml/2006/main">
          <a:off x="3831799" y="889048"/>
          <a:ext cx="1303601" cy="365127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b="1" dirty="0" smtClean="0">
              <a:solidFill>
                <a:schemeClr val="tx1"/>
              </a:solidFill>
            </a:rPr>
            <a:t>348 965,9</a:t>
          </a:r>
          <a:endParaRPr lang="ru-RU" sz="1800" b="1" dirty="0">
            <a:solidFill>
              <a:schemeClr val="tx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0.48818</cdr:x>
      <cdr:y>0.42202</cdr:y>
    </cdr:from>
    <cdr:to>
      <cdr:x>0.51182</cdr:x>
      <cdr:y>0.57798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815926" y="2498560"/>
          <a:ext cx="184731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5400" b="1" cap="none" spc="50" dirty="0">
            <a:ln w="12700" cmpd="sng">
              <a:solidFill>
                <a:schemeClr val="accent6">
                  <a:satMod val="120000"/>
                  <a:shade val="80000"/>
                </a:schemeClr>
              </a:solidFill>
              <a:prstDash val="solid"/>
            </a:ln>
            <a:solidFill>
              <a:schemeClr val="accent6">
                <a:tint val="1000"/>
              </a:schemeClr>
            </a:solidFill>
            <a:effectLst>
              <a:glow rad="53100">
                <a:schemeClr val="accent6">
                  <a:satMod val="180000"/>
                  <a:alpha val="30000"/>
                </a:schemeClr>
              </a:glo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0.25795</cdr:x>
      <cdr:y>0.07201</cdr:y>
    </cdr:from>
    <cdr:to>
      <cdr:x>0.43035</cdr:x>
      <cdr:y>0.25488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0.1697</cdr:x>
      <cdr:y>0.0288</cdr:y>
    </cdr:from>
    <cdr:to>
      <cdr:x>0.34211</cdr:x>
      <cdr:y>0.12961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00100" y="144017"/>
          <a:ext cx="914395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0.1982</cdr:x>
      <cdr:y>0.14401</cdr:y>
    </cdr:from>
    <cdr:to>
      <cdr:x>0.37548</cdr:x>
      <cdr:y>0.22322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84176" y="720065"/>
          <a:ext cx="1416994" cy="396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94 560,0</a:t>
          </a:r>
          <a:endParaRPr lang="ru-RU" sz="1800" b="1" dirty="0"/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0.40729</cdr:x>
      <cdr:y>0.10801</cdr:y>
    </cdr:from>
    <cdr:to>
      <cdr:x>0.57969</cdr:x>
      <cdr:y>0.29089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160240" y="5400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0.38739</cdr:x>
      <cdr:y>0.0464</cdr:y>
    </cdr:from>
    <cdr:to>
      <cdr:x>0.553</cdr:x>
      <cdr:y>0.1184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096344" y="232021"/>
          <a:ext cx="1323703" cy="360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122 228,9</a:t>
          </a:r>
          <a:endParaRPr lang="ru-RU" sz="1800" dirty="0"/>
        </a:p>
      </cdr:txBody>
    </cdr:sp>
  </cdr:relSizeAnchor>
  <cdr:relSizeAnchor xmlns:cdr="http://schemas.openxmlformats.org/drawingml/2006/chartDrawing">
    <cdr:from>
      <cdr:x>0.7467</cdr:x>
      <cdr:y>0.21602</cdr:y>
    </cdr:from>
    <cdr:to>
      <cdr:x>0.9191</cdr:x>
      <cdr:y>0.3989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960440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0.29607</cdr:x>
      <cdr:y>0.41352</cdr:y>
    </cdr:from>
    <cdr:to>
      <cdr:x>0.41441</cdr:x>
      <cdr:y>0.50713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366454" y="2067643"/>
          <a:ext cx="945914" cy="4680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solidFill>
                <a:schemeClr val="accent4">
                  <a:lumMod val="50000"/>
                </a:schemeClr>
              </a:solidFill>
            </a:rPr>
            <a:t>29,26%</a:t>
          </a:r>
          <a:endParaRPr lang="ru-RU" sz="1800" b="1" dirty="0">
            <a:solidFill>
              <a:schemeClr val="accent4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0.6092</cdr:x>
      <cdr:y>0.09619</cdr:y>
    </cdr:from>
    <cdr:to>
      <cdr:x>0.7816</cdr:x>
      <cdr:y>0.1682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816424" y="480946"/>
          <a:ext cx="1080034" cy="360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132 712,1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0.53153</cdr:x>
      <cdr:y>0.36323</cdr:y>
    </cdr:from>
    <cdr:to>
      <cdr:x>0.63964</cdr:x>
      <cdr:y>0.4498</cdr:y>
    </cdr:to>
    <cdr:sp macro="" textlink="">
      <cdr:nvSpPr>
        <cdr:cNvPr id="14" name="Блок-схема: процесс 13">
          <a:extLst xmlns:a="http://schemas.openxmlformats.org/drawingml/2006/main">
            <a:ext uri="{FF2B5EF4-FFF2-40B4-BE49-F238E27FC236}">
              <a16:creationId xmlns:a16="http://schemas.microsoft.com/office/drawing/2014/main" id="{D588B32D-D8F4-4369-8D05-DCA5F53495FB}"/>
            </a:ext>
          </a:extLst>
        </cdr:cNvPr>
        <cdr:cNvSpPr/>
      </cdr:nvSpPr>
      <cdr:spPr>
        <a:xfrm xmlns:a="http://schemas.openxmlformats.org/drawingml/2006/main">
          <a:off x="4248473" y="1816197"/>
          <a:ext cx="864096" cy="432859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>
              <a:solidFill>
                <a:schemeClr val="accent3">
                  <a:lumMod val="50000"/>
                </a:schemeClr>
              </a:solidFill>
            </a:rPr>
            <a:t>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</a:rPr>
            <a:t>8,57</a:t>
          </a:r>
          <a:r>
            <a:rPr lang="ru-RU" sz="1800" b="1" dirty="0" smtClean="0">
              <a:solidFill>
                <a:schemeClr val="accent6"/>
              </a:solidFill>
            </a:rPr>
            <a:t> </a:t>
          </a:r>
          <a:r>
            <a:rPr lang="ru-RU" sz="1800" b="1" dirty="0">
              <a:solidFill>
                <a:schemeClr val="accent6"/>
              </a:solidFill>
            </a:rPr>
            <a:t>%</a:t>
          </a:r>
        </a:p>
      </cdr:txBody>
    </cdr:sp>
  </cdr:relSizeAnchor>
  <cdr:relSizeAnchor xmlns:cdr="http://schemas.openxmlformats.org/drawingml/2006/chartDrawing">
    <cdr:from>
      <cdr:x>0.64968</cdr:x>
      <cdr:y>0.0608</cdr:y>
    </cdr:from>
    <cdr:to>
      <cdr:x>0.82686</cdr:x>
      <cdr:y>0.14721</cdr:y>
    </cdr:to>
    <cdr:sp macro="" textlink="">
      <cdr:nvSpPr>
        <cdr:cNvPr id="17" name="Блок-схема: процесс 16">
          <a:extLst xmlns:a="http://schemas.openxmlformats.org/drawingml/2006/main">
            <a:ext uri="{FF2B5EF4-FFF2-40B4-BE49-F238E27FC236}">
              <a16:creationId xmlns:a16="http://schemas.microsoft.com/office/drawing/2014/main" id="{D7C64C39-CBEA-4509-9A6D-C08DA3D9C598}"/>
            </a:ext>
          </a:extLst>
        </cdr:cNvPr>
        <cdr:cNvSpPr/>
      </cdr:nvSpPr>
      <cdr:spPr>
        <a:xfrm xmlns:a="http://schemas.openxmlformats.org/drawingml/2006/main">
          <a:off x="3960440" y="304029"/>
          <a:ext cx="1080120" cy="432048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sz="18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0.28829</cdr:x>
      <cdr:y>0.20482</cdr:y>
    </cdr:from>
    <cdr:to>
      <cdr:x>0.44044</cdr:x>
      <cdr:y>0.35112</cdr:y>
    </cdr:to>
    <cdr:sp macro="" textlink="">
      <cdr:nvSpPr>
        <cdr:cNvPr id="7" name="Стрелка: изогнутая вверх 6">
          <a:extLst xmlns:a="http://schemas.openxmlformats.org/drawingml/2006/main">
            <a:ext uri="{FF2B5EF4-FFF2-40B4-BE49-F238E27FC236}">
              <a16:creationId xmlns:a16="http://schemas.microsoft.com/office/drawing/2014/main" id="{A084E54B-7594-450C-8989-B45426853268}"/>
            </a:ext>
          </a:extLst>
        </cdr:cNvPr>
        <cdr:cNvSpPr/>
      </cdr:nvSpPr>
      <cdr:spPr>
        <a:xfrm xmlns:a="http://schemas.openxmlformats.org/drawingml/2006/main">
          <a:off x="2304256" y="1024109"/>
          <a:ext cx="1216118" cy="73151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0.52252</cdr:x>
      <cdr:y>0.19042</cdr:y>
    </cdr:from>
    <cdr:to>
      <cdr:x>0.67468</cdr:x>
      <cdr:y>0.33673</cdr:y>
    </cdr:to>
    <cdr:sp macro="" textlink="">
      <cdr:nvSpPr>
        <cdr:cNvPr id="13" name="Стрелка: изогнутая вверх 12">
          <a:extLst xmlns:a="http://schemas.openxmlformats.org/drawingml/2006/main">
            <a:ext uri="{FF2B5EF4-FFF2-40B4-BE49-F238E27FC236}">
              <a16:creationId xmlns:a16="http://schemas.microsoft.com/office/drawing/2014/main" id="{6AC17C17-ED66-4914-8F6B-5D830612F05E}"/>
            </a:ext>
          </a:extLst>
        </cdr:cNvPr>
        <cdr:cNvSpPr/>
      </cdr:nvSpPr>
      <cdr:spPr>
        <a:xfrm xmlns:a="http://schemas.openxmlformats.org/drawingml/2006/main">
          <a:off x="4176464" y="952101"/>
          <a:ext cx="1216198" cy="73156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:a16="http://schemas.microsoft.com/office/drawing/2014/main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627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627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2" y="7"/>
            <a:ext cx="2919565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16206" y="7"/>
            <a:ext cx="2917992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algn="r"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07.05.2025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29188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11" tIns="45157" rIns="90311" bIns="4515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4838" y="4687294"/>
            <a:ext cx="5387666" cy="443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2" y="9371413"/>
            <a:ext cx="2919565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16206" y="9371413"/>
            <a:ext cx="2917992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algn="r" defTabSz="904136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78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5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07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8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027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998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633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038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570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00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1668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857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3944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2707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t>07.05.2025</a:t>
            </a:fld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632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2389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239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399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6738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7242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t>07.05.2025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558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  <p:sldLayoutId id="2147484291" r:id="rId12"/>
    <p:sldLayoutId id="21474841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E2E2D52A236F0C0AF935F6F2FA120D03B3934DD5BC52C9F679611B9B4D4F362E27E8F846384441oBmE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chart" Target="../charts/chart5.xml"/><Relationship Id="rId4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7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chart" Target="../charts/chart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514412" y="981075"/>
            <a:ext cx="8424936" cy="5400600"/>
          </a:xfrm>
          <a:prstGeom prst="rect">
            <a:avLst/>
          </a:prstGeom>
          <a:solidFill>
            <a:schemeClr val="bg1"/>
          </a:solidFill>
          <a:ln w="28575" cmpd="dbl">
            <a:solidFill>
              <a:srgbClr val="0070C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/>
              <a:t>БЮБДЖЕТ </a:t>
            </a:r>
            <a:endParaRPr lang="ru-RU" b="1" dirty="0"/>
          </a:p>
          <a:p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</a:p>
          <a:p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</a:t>
            </a:r>
            <a:r>
              <a:rPr lang="ru-RU" sz="3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Клявлинский</a:t>
            </a:r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 области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2025 год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и 2027 </a:t>
            </a:r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</a:t>
            </a:r>
          </a:p>
          <a:p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395536" y="764705"/>
            <a:ext cx="8497639" cy="5617046"/>
          </a:xfr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Составление проекта  районного бюджета основывается </a:t>
            </a:r>
            <a:r>
              <a:rPr lang="ru-RU" alt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на: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367314"/>
            <a:ext cx="7956883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600" dirty="0">
              <a:solidFill>
                <a:srgbClr val="000000"/>
              </a:solidFill>
            </a:endParaRP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Президента Российской 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5347" y="2312876"/>
            <a:ext cx="7956884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Губернатора Самарской 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5" y="3176971"/>
            <a:ext cx="7956675" cy="8224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 направлениях  бюджетной и  налоговой политики муниципального  района  </a:t>
            </a:r>
            <a:r>
              <a:rPr lang="ru-RU" altLang="ru-RU" sz="18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Клявлинский</a:t>
            </a:r>
            <a:endParaRPr lang="ru-RU" altLang="ru-RU" sz="1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4185084"/>
            <a:ext cx="7998767" cy="8337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Клявлинский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7585" y="5206787"/>
            <a:ext cx="7956676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программах муниципального </a:t>
            </a:r>
          </a:p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alt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Клявлинский</a:t>
            </a:r>
            <a:endParaRPr lang="ru-RU" alt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14800" y="296981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2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2025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2026 и 2027 годов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136162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348 965,9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330 431,7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329 972,7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357 965,9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330 431,7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329 972,7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12 200,0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-9 000,0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844" y="135968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:a16="http://schemas.microsoft.com/office/drawing/2014/main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- </a:t>
            </a:r>
            <a:r>
              <a:rPr lang="ru-RU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9 000,0</a:t>
            </a:r>
            <a:endParaRPr lang="ru-RU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43114" y="1897156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0198" y="740033"/>
            <a:ext cx="8424862" cy="5713303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2025 год, тыс. рублей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38219" y="5688543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</a:t>
            </a:r>
            <a:r>
              <a:rPr lang="ru-RU" dirty="0" err="1" smtClean="0">
                <a:solidFill>
                  <a:prstClr val="white"/>
                </a:solidFill>
                <a:cs typeface="Times New Roman" panose="02020603050405020304" pitchFamily="18" charset="0"/>
              </a:rPr>
              <a:t>Клявлинский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8990" y="2117684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357 965,9</a:t>
            </a:r>
            <a:endParaRPr lang="ru-RU" sz="3600" dirty="0">
              <a:solidFill>
                <a:srgbClr val="00B050"/>
              </a:solidFill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526" y="2348880"/>
            <a:ext cx="3597692" cy="229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43943" y="2910150"/>
            <a:ext cx="172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Расходы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32240" y="2823436"/>
            <a:ext cx="1573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Доходы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59948" y="2124876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348 965,9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91508"/>
            <a:ext cx="493724" cy="61715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003191" y="188639"/>
            <a:ext cx="523239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Структура доходов бюджета на 2025 год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Доходы всего -    </a:t>
            </a:r>
            <a:r>
              <a:rPr lang="ru-RU" alt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348 965,9 (тыс</a:t>
            </a: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9375692"/>
              </p:ext>
            </p:extLst>
          </p:nvPr>
        </p:nvGraphicFramePr>
        <p:xfrm>
          <a:off x="542925" y="1804987"/>
          <a:ext cx="8058150" cy="3248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advTm="5047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8844337"/>
              </p:ext>
            </p:extLst>
          </p:nvPr>
        </p:nvGraphicFramePr>
        <p:xfrm>
          <a:off x="882291" y="1700808"/>
          <a:ext cx="7704856" cy="4887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2023-2025  </a:t>
            </a: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годы,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82828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Savina\Рабочий стол\Яна Савина\Савина (работа)\СЛАЙДЫ 2013\Бюджет для граждан 2016\картинки\432278_original.jpg"/>
          <p:cNvPicPr>
            <a:picLocks noChangeAspect="1" noChangeArrowheads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50938" cy="54959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9ED5B1-A891-4EC1-A0FA-F733B810D979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pic>
        <p:nvPicPr>
          <p:cNvPr id="1030" name="Picture 6" descr="C:\Documents and Settings\Savina\Рабочий стол\Яна Савина\Савина (работа)\СЛАЙДЫ 2013\Бюджет для граждан 2016\картинки\image126791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91" y="4819650"/>
            <a:ext cx="2453833" cy="20072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0" y="2238376"/>
            <a:ext cx="2638425" cy="942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62462" y="23526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90987" y="34099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86537" y="236220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72212" y="48196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1037" y="47529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67362" y="1781175"/>
            <a:ext cx="84296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307" y="2481342"/>
            <a:ext cx="3044142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528540674"/>
              </p:ext>
            </p:extLst>
          </p:nvPr>
        </p:nvGraphicFramePr>
        <p:xfrm>
          <a:off x="110973" y="669172"/>
          <a:ext cx="8928992" cy="6253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05973" y="182471"/>
            <a:ext cx="7163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Структура налоговых и неналоговых доходов в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2025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году,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97365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323850" y="260648"/>
            <a:ext cx="88201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rgbClr val="0669BA"/>
                </a:solidFill>
                <a:latin typeface="Bodoni MT Black" pitchFamily="18" charset="0"/>
              </a:rPr>
              <a:t>Прогноз налоговых и неналоговых доходов бюджета </a:t>
            </a:r>
            <a:endParaRPr lang="ru-RU" altLang="ru-RU" sz="1800" dirty="0">
              <a:solidFill>
                <a:srgbClr val="0669BA"/>
              </a:solidFill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rgbClr val="0669BA"/>
                </a:solidFill>
                <a:latin typeface="Bodoni MT Black" pitchFamily="18" charset="0"/>
              </a:rPr>
              <a:t>на 2025  год, тыс. руб.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03220418"/>
              </p:ext>
            </p:extLst>
          </p:nvPr>
        </p:nvGraphicFramePr>
        <p:xfrm>
          <a:off x="899592" y="1556792"/>
          <a:ext cx="7992888" cy="5000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4187785498"/>
              </p:ext>
            </p:extLst>
          </p:nvPr>
        </p:nvGraphicFramePr>
        <p:xfrm>
          <a:off x="42047" y="1196752"/>
          <a:ext cx="5068888" cy="5287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:a16="http://schemas.microsoft.com/office/drawing/2014/main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35488" y="981075"/>
            <a:ext cx="4608512" cy="7302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обеспеченности, тыс. руб.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337598" y="1569023"/>
            <a:ext cx="1253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2024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373144" y="1556792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2025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168729" y="2299273"/>
            <a:ext cx="1291810" cy="1269944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 smtClean="0">
                <a:latin typeface="Arial" charset="0"/>
              </a:rPr>
              <a:t>59 287,0</a:t>
            </a:r>
            <a:endParaRPr lang="ru-RU" altLang="ru-RU" sz="1800" b="0" dirty="0">
              <a:latin typeface="Arial" charset="0"/>
            </a:endParaRP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73144" y="1922920"/>
            <a:ext cx="1196935" cy="1603349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469048" y="2899937"/>
            <a:ext cx="1166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>
                <a:latin typeface="Arial" charset="0"/>
              </a:rPr>
              <a:t>59 678,0</a:t>
            </a:r>
            <a:endParaRPr lang="ru-RU" altLang="ru-RU" sz="1800" dirty="0">
              <a:latin typeface="Arial" charset="0"/>
            </a:endParaRP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662537" y="127000"/>
            <a:ext cx="810965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района </a:t>
            </a:r>
            <a:r>
              <a:rPr lang="ru-RU" altLang="ru-RU" sz="2000" dirty="0" err="1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Клявлинский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в 2025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году – </a:t>
            </a:r>
            <a:r>
              <a:rPr lang="ru-RU" altLang="ru-RU" sz="20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216 253,8</a:t>
            </a:r>
            <a:r>
              <a:rPr lang="ru-RU" altLang="ru-RU" sz="2200" dirty="0" smtClean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тыс. руб.</a:t>
            </a:r>
          </a:p>
        </p:txBody>
      </p:sp>
      <p:sp>
        <p:nvSpPr>
          <p:cNvPr id="4" name="Цилиндр 3"/>
          <p:cNvSpPr/>
          <p:nvPr/>
        </p:nvSpPr>
        <p:spPr>
          <a:xfrm>
            <a:off x="5506928" y="4582126"/>
            <a:ext cx="914400" cy="1555395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Цилиндр 18"/>
          <p:cNvSpPr/>
          <p:nvPr/>
        </p:nvSpPr>
        <p:spPr>
          <a:xfrm>
            <a:off x="7637226" y="4800113"/>
            <a:ext cx="992578" cy="1337408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53269" y="3731032"/>
            <a:ext cx="4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Дотация на поддержку мер по обеспечению сбалансированности бюджетов («стимулирующие дотации»), тыс. руб.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7988" y="5301208"/>
            <a:ext cx="99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63 303,0</a:t>
            </a:r>
            <a:endParaRPr lang="ru-RU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7689204" y="535322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 smtClean="0"/>
              <a:t>39 732,0</a:t>
            </a:r>
            <a:endParaRPr lang="ru-RU" sz="1800" dirty="0"/>
          </a:p>
        </p:txBody>
      </p:sp>
      <p:sp>
        <p:nvSpPr>
          <p:cNvPr id="10" name="TextBox 9"/>
          <p:cNvSpPr txBox="1"/>
          <p:nvPr/>
        </p:nvSpPr>
        <p:spPr>
          <a:xfrm>
            <a:off x="7368566" y="4338448"/>
            <a:ext cx="1441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6"/>
                </a:solidFill>
              </a:rPr>
              <a:t>- </a:t>
            </a:r>
            <a:r>
              <a:rPr lang="ru-RU" dirty="0" smtClean="0">
                <a:solidFill>
                  <a:schemeClr val="accent6"/>
                </a:solidFill>
              </a:rPr>
              <a:t>23 571,0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500304-C25E-4AD8-8D69-7A66F97A556D}"/>
              </a:ext>
            </a:extLst>
          </p:cNvPr>
          <p:cNvSpPr/>
          <p:nvPr/>
        </p:nvSpPr>
        <p:spPr>
          <a:xfrm>
            <a:off x="5405830" y="618547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2024 год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29D4752-0A45-416E-A336-47505D5A83B6}"/>
              </a:ext>
            </a:extLst>
          </p:cNvPr>
          <p:cNvSpPr/>
          <p:nvPr/>
        </p:nvSpPr>
        <p:spPr>
          <a:xfrm>
            <a:off x="7601574" y="618861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2025 год</a:t>
            </a:r>
          </a:p>
        </p:txBody>
      </p:sp>
      <p:sp>
        <p:nvSpPr>
          <p:cNvPr id="5" name="Стрелка: изогнутая вверх 4">
            <a:extLst>
              <a:ext uri="{FF2B5EF4-FFF2-40B4-BE49-F238E27FC236}">
                <a16:creationId xmlns:a16="http://schemas.microsoft.com/office/drawing/2014/main" id="{1FA2D633-E45C-4FB5-8738-23D6F0EA85F6}"/>
              </a:ext>
            </a:extLst>
          </p:cNvPr>
          <p:cNvSpPr/>
          <p:nvPr/>
        </p:nvSpPr>
        <p:spPr>
          <a:xfrm>
            <a:off x="6242888" y="2509897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изогнутая вниз 6">
            <a:extLst>
              <a:ext uri="{FF2B5EF4-FFF2-40B4-BE49-F238E27FC236}">
                <a16:creationId xmlns:a16="http://schemas.microsoft.com/office/drawing/2014/main" id="{7524868F-2734-43D5-BDC1-DBAD132E5C44}"/>
              </a:ext>
            </a:extLst>
          </p:cNvPr>
          <p:cNvSpPr/>
          <p:nvPr/>
        </p:nvSpPr>
        <p:spPr>
          <a:xfrm>
            <a:off x="6443486" y="4529923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8980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3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1359528" y="188640"/>
            <a:ext cx="5920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Основные подходы по формированию расходной части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местного бюджета</a:t>
            </a:r>
          </a:p>
        </p:txBody>
      </p:sp>
      <p:sp>
        <p:nvSpPr>
          <p:cNvPr id="18442" name="AutoShape 17"/>
          <p:cNvSpPr>
            <a:spLocks noChangeArrowheads="1"/>
          </p:cNvSpPr>
          <p:nvPr/>
        </p:nvSpPr>
        <p:spPr bwMode="auto">
          <a:xfrm>
            <a:off x="539552" y="2176036"/>
            <a:ext cx="8313168" cy="6477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Сохранение режима экономии по текущим расходам</a:t>
            </a:r>
          </a:p>
        </p:txBody>
      </p:sp>
      <p:sp>
        <p:nvSpPr>
          <p:cNvPr id="18443" name="AutoShape 19"/>
          <p:cNvSpPr>
            <a:spLocks noChangeArrowheads="1"/>
          </p:cNvSpPr>
          <p:nvPr/>
        </p:nvSpPr>
        <p:spPr bwMode="auto">
          <a:xfrm>
            <a:off x="539552" y="2996952"/>
            <a:ext cx="8463389" cy="50216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Экономия расходов на управление</a:t>
            </a:r>
          </a:p>
        </p:txBody>
      </p:sp>
      <p:sp>
        <p:nvSpPr>
          <p:cNvPr id="18444" name="AutoShape 20"/>
          <p:cNvSpPr>
            <a:spLocks noChangeArrowheads="1"/>
          </p:cNvSpPr>
          <p:nvPr/>
        </p:nvSpPr>
        <p:spPr bwMode="auto">
          <a:xfrm>
            <a:off x="539552" y="3636565"/>
            <a:ext cx="8445134" cy="475059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Обеспечение публичных обязательств</a:t>
            </a:r>
          </a:p>
        </p:txBody>
      </p:sp>
      <p:sp>
        <p:nvSpPr>
          <p:cNvPr id="18445" name="AutoShape 21"/>
          <p:cNvSpPr>
            <a:spLocks noChangeArrowheads="1"/>
          </p:cNvSpPr>
          <p:nvPr/>
        </p:nvSpPr>
        <p:spPr bwMode="auto">
          <a:xfrm>
            <a:off x="539552" y="4221087"/>
            <a:ext cx="8481646" cy="42770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Индексация расходов на коммунальные услуги</a:t>
            </a:r>
          </a:p>
        </p:txBody>
      </p:sp>
      <p:sp>
        <p:nvSpPr>
          <p:cNvPr id="18446" name="AutoShape 22"/>
          <p:cNvSpPr>
            <a:spLocks noChangeArrowheads="1"/>
          </p:cNvSpPr>
          <p:nvPr/>
        </p:nvSpPr>
        <p:spPr bwMode="auto">
          <a:xfrm>
            <a:off x="539552" y="4725144"/>
            <a:ext cx="8516291" cy="6471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 smtClean="0">
                <a:latin typeface="Times New Roman" pitchFamily="18" charset="0"/>
              </a:rPr>
              <a:t>Программный бюджет – </a:t>
            </a:r>
            <a:r>
              <a:rPr lang="ru-RU" alt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реализация 23</a:t>
            </a:r>
            <a:endParaRPr lang="ru-RU" altLang="ru-RU" sz="16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муниципальных программ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18447" name="AutoShape 23"/>
          <p:cNvSpPr>
            <a:spLocks noChangeArrowheads="1"/>
          </p:cNvSpPr>
          <p:nvPr/>
        </p:nvSpPr>
        <p:spPr bwMode="auto">
          <a:xfrm>
            <a:off x="593303" y="5479040"/>
            <a:ext cx="8337631" cy="87779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Повышение заработной платы работникам муниципальных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учреждений по указам  Президента РФ,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доведение минимальной заработной платы до 22 440,0 руб. </a:t>
            </a: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>
            <a:off x="539552" y="1009266"/>
            <a:ext cx="8337631" cy="108924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Приоритет расходов в бюджете на предстоящий трехлетний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период – содействие достижению национальных целей развития,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инструментом реализации которых являются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национальные проекты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86737" y="248937"/>
            <a:ext cx="88216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2025 год и плановый период 2026 и 2027 годов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400" kern="0" dirty="0" smtClean="0">
                <a:solidFill>
                  <a:srgbClr val="073E87">
                    <a:lumMod val="50000"/>
                  </a:srgbClr>
                </a:solidFill>
                <a:cs typeface="Times New Roman" panose="02020603050405020304" pitchFamily="18" charset="0"/>
                <a:sym typeface="Arial"/>
              </a:rPr>
              <a:t>        </a:t>
            </a:r>
            <a:endParaRPr lang="ru-RU" sz="1400" kern="0" dirty="0">
              <a:solidFill>
                <a:srgbClr val="002060"/>
              </a:solidFill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850728"/>
              </p:ext>
            </p:extLst>
          </p:nvPr>
        </p:nvGraphicFramePr>
        <p:xfrm>
          <a:off x="286737" y="1110711"/>
          <a:ext cx="8101687" cy="50545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92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7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2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453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smtClean="0">
                          <a:effectLst/>
                        </a:rPr>
                        <a:t>Показатель 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smtClean="0">
                          <a:effectLst/>
                        </a:rPr>
                        <a:t>2025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</a:rPr>
                        <a:t>2026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</a:rPr>
                        <a:t>2027 год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53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Общегосударственные вопросы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91 732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88 722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88 602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8108155"/>
                  </a:ext>
                </a:extLst>
              </a:tr>
              <a:tr h="45453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Национальная экономика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19 599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32 056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38 703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66454744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Жилищно-коммунальное хозяйства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484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105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105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72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Охрана окружающей среды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25 423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531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Образование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76 255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63 953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64 571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 dirty="0">
                          <a:effectLst/>
                        </a:rPr>
                        <a:t>Культура и кинематография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44 357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36 102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38 458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Социальная политика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50 404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64 349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50 157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Физическая культура и спорт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5 166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3 972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3 838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Средства массовой информации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2 813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854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854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165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Обслживание государственного и муниципального долга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3 296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2 031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838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63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Межбюджетные трансферты общего характера бюджетам поселений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38 437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31 957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31 647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63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Условно утвержденные расходы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5 800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12 200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9921497"/>
                  </a:ext>
                </a:extLst>
              </a:tr>
              <a:tr h="3663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u="none" strike="noStrike">
                          <a:effectLst/>
                        </a:rPr>
                        <a:t>Всего расходов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357 966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effectLst/>
                        </a:rPr>
                        <a:t>330 432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effectLst/>
                        </a:rPr>
                        <a:t>329 973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76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1B9428B6-D5C7-4CDA-BD66-D721FB8E0033}"/>
              </a:ext>
            </a:extLst>
          </p:cNvPr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Структура расходов бюджета  на 2025 </a:t>
            </a:r>
            <a:r>
              <a:rPr kumimoji="0" lang="ru-RU" alt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год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Расходы всего – 357 965,9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800" b="1" i="0" u="none" strike="noStrike" kern="1200" cap="all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+mj-cs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4813120"/>
              </p:ext>
            </p:extLst>
          </p:nvPr>
        </p:nvGraphicFramePr>
        <p:xfrm>
          <a:off x="1115616" y="1628800"/>
          <a:ext cx="7347346" cy="4595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>
            <a:extLst>
              <a:ext uri="{FF2B5EF4-FFF2-40B4-BE49-F238E27FC236}">
                <a16:creationId xmlns:a16="http://schemas.microsoft.com/office/drawing/2014/main" id="{C1A5C267-007F-4150-AA18-2CF38AA19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44" y="1052514"/>
            <a:ext cx="5040833" cy="744536"/>
          </a:xfrm>
          <a:prstGeom prst="flowChartAlternateProcess">
            <a:avLst/>
          </a:prstGeom>
          <a:solidFill>
            <a:srgbClr val="CCFFCC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4800" b="0" dirty="0">
                <a:solidFill>
                  <a:schemeClr val="lt1"/>
                </a:solidFill>
                <a:latin typeface="+mn-lt"/>
              </a:rPr>
              <a:t>  </a:t>
            </a:r>
            <a:r>
              <a:rPr lang="ru-RU" sz="3600" dirty="0">
                <a:latin typeface="+mn-lt"/>
              </a:rPr>
              <a:t>Б Ю Д Ж Е Т</a:t>
            </a: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E6D144B7-7265-4374-B1AF-F1701BE2B3D4}"/>
              </a:ext>
            </a:extLst>
          </p:cNvPr>
          <p:cNvSpPr txBox="1">
            <a:spLocks/>
          </p:cNvSpPr>
          <p:nvPr/>
        </p:nvSpPr>
        <p:spPr>
          <a:xfrm>
            <a:off x="431800" y="152401"/>
            <a:ext cx="8229600" cy="5402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lt1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lt1">
                  <a:tint val="97000"/>
                  <a:shade val="100000"/>
                  <a:hueMod val="100000"/>
                  <a:satMod val="140000"/>
                  <a:lumMod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по программному принципу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id="{06CE89F1-B226-4B89-9E9D-4D4FBFB61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686" y="2204864"/>
            <a:ext cx="5853827" cy="936625"/>
          </a:xfrm>
          <a:prstGeom prst="roundRect">
            <a:avLst>
              <a:gd name="adj" fmla="val 16667"/>
            </a:avLst>
          </a:prstGeom>
          <a:solidFill>
            <a:srgbClr val="CC99FF">
              <a:alpha val="52000"/>
            </a:srgb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dirty="0" smtClean="0">
                <a:latin typeface="+mn-lt"/>
              </a:rPr>
              <a:t>ПРОГРАММНЫЕ РАСХОДЫ</a:t>
            </a:r>
            <a:endParaRPr lang="ru-RU" dirty="0">
              <a:latin typeface="+mn-lt"/>
            </a:endParaRPr>
          </a:p>
        </p:txBody>
      </p:sp>
      <p:sp>
        <p:nvSpPr>
          <p:cNvPr id="23562" name="Text Box 27"/>
          <p:cNvSpPr txBox="1">
            <a:spLocks noChangeArrowheads="1"/>
          </p:cNvSpPr>
          <p:nvPr/>
        </p:nvSpPr>
        <p:spPr bwMode="auto">
          <a:xfrm>
            <a:off x="179388" y="3716338"/>
            <a:ext cx="2773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23563" name="Text Box 29"/>
          <p:cNvSpPr txBox="1">
            <a:spLocks noChangeArrowheads="1"/>
          </p:cNvSpPr>
          <p:nvPr/>
        </p:nvSpPr>
        <p:spPr bwMode="auto">
          <a:xfrm>
            <a:off x="446363" y="4029074"/>
            <a:ext cx="8302101" cy="2424262"/>
          </a:xfrm>
          <a:prstGeom prst="rect">
            <a:avLst/>
          </a:prstGeom>
          <a:solidFill>
            <a:schemeClr val="accent1">
              <a:alpha val="54117"/>
            </a:schemeClr>
          </a:solidFill>
          <a:ln w="15875">
            <a:solidFill>
              <a:srgbClr val="57BDCB"/>
            </a:solidFill>
            <a:miter lim="800000"/>
            <a:headEnd/>
            <a:tailEnd/>
          </a:ln>
          <a:effectLst/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0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2024  – </a:t>
            </a:r>
            <a:r>
              <a:rPr lang="ru-RU" altLang="ru-RU" sz="2400" dirty="0" smtClean="0">
                <a:latin typeface="Times New Roman" pitchFamily="18" charset="0"/>
              </a:rPr>
              <a:t>471 424,7 т. </a:t>
            </a:r>
            <a:r>
              <a:rPr lang="ru-RU" altLang="ru-RU" sz="2400" dirty="0">
                <a:latin typeface="Times New Roman" pitchFamily="18" charset="0"/>
              </a:rPr>
              <a:t>р. </a:t>
            </a:r>
            <a:r>
              <a:rPr lang="ru-RU" altLang="ru-RU" sz="2400" dirty="0" smtClean="0">
                <a:latin typeface="Times New Roman" pitchFamily="18" charset="0"/>
              </a:rPr>
              <a:t>100 </a:t>
            </a:r>
            <a:r>
              <a:rPr lang="ru-RU" altLang="ru-RU" sz="2400" dirty="0">
                <a:latin typeface="Times New Roman" pitchFamily="18" charset="0"/>
              </a:rPr>
              <a:t>%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2025 –  </a:t>
            </a:r>
            <a:r>
              <a:rPr lang="ru-RU" altLang="ru-RU" sz="2400" dirty="0" smtClean="0">
                <a:latin typeface="Times New Roman" pitchFamily="18" charset="0"/>
              </a:rPr>
              <a:t>357 965,9 т</a:t>
            </a:r>
            <a:r>
              <a:rPr lang="ru-RU" altLang="ru-RU" sz="2400" dirty="0">
                <a:latin typeface="Times New Roman" pitchFamily="18" charset="0"/>
              </a:rPr>
              <a:t>. р. </a:t>
            </a:r>
            <a:r>
              <a:rPr lang="ru-RU" altLang="ru-RU" sz="2400" dirty="0" smtClean="0">
                <a:latin typeface="Times New Roman" pitchFamily="18" charset="0"/>
              </a:rPr>
              <a:t>100%</a:t>
            </a: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4394340" y="1797050"/>
            <a:ext cx="484632" cy="489864"/>
          </a:xfrm>
          <a:prstGeom prst="downArrow">
            <a:avLst/>
          </a:prstGeom>
          <a:solidFill>
            <a:srgbClr val="B2E4A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CFFFF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424139" y="3141489"/>
            <a:ext cx="484632" cy="7915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Tm="4907"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Диаграмма 39"/>
          <p:cNvGraphicFramePr>
            <a:graphicFrameLocks/>
          </p:cNvGraphicFramePr>
          <p:nvPr/>
        </p:nvGraphicFramePr>
        <p:xfrm>
          <a:off x="642910" y="1142984"/>
          <a:ext cx="5137150" cy="5143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7" name="Диаграмма" r:id="rId4" imgW="5048174" imgH="4181323" progId="Excel.Sheet.8">
                  <p:embed/>
                </p:oleObj>
              </mc:Choice>
              <mc:Fallback>
                <p:oleObj name="Диаграмма" r:id="rId4" imgW="5048174" imgH="4181323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142984"/>
                        <a:ext cx="5137150" cy="5143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3BA7E74-6814-41AE-BB5F-2FCE3C9892D9}"/>
              </a:ext>
            </a:extLst>
          </p:cNvPr>
          <p:cNvSpPr/>
          <p:nvPr/>
        </p:nvSpPr>
        <p:spPr>
          <a:xfrm>
            <a:off x="1258888" y="4519613"/>
            <a:ext cx="738187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latin typeface="+mn-lt"/>
            </a:endParaRP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294547" y="375885"/>
            <a:ext cx="88598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Расходы на обеспечение  образовательного процесса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в 2025 году 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404578416"/>
              </p:ext>
            </p:extLst>
          </p:nvPr>
        </p:nvGraphicFramePr>
        <p:xfrm>
          <a:off x="395536" y="1305710"/>
          <a:ext cx="6192688" cy="5363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4781" name="Picture 205" descr="https://thumbs.dreamstime.com/b/%D1%83%D1%81%D1%82%D0%B0%D0%BD%D0%BE%D0%B2%D0%BB%D0%B5%D0%BD%D0%BD%D1%8B%D0%B5-%D0%B7%D0%BD%D0%B0%D1%87%D0%BA%D0%B8-%D1%80%D0%B0%D0%B2%D0%BD%D0%BE%D0%B2%D0%B5%D0%BB%D0%B8%D0%BA%D0%B8%D0%B9-%D1%81%D1%82%D0%B8%D0%BB%D1%8C-%D0%B4%D0%BE%D0%BA%D1%82%D1%80%D0%B8%D0%BD%D1%8B-11865838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421" y="1305710"/>
            <a:ext cx="326434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Text Box 13"/>
          <p:cNvSpPr txBox="1">
            <a:spLocks noChangeArrowheads="1"/>
          </p:cNvSpPr>
          <p:nvPr/>
        </p:nvSpPr>
        <p:spPr bwMode="auto">
          <a:xfrm>
            <a:off x="1693519" y="2924944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122071" y="3356992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3" y="40466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Динамика расходов бюджета в 2023-2025 годах</a:t>
            </a:r>
          </a:p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 на культуру и кинематографию, тыс. руб.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7985357"/>
              </p:ext>
            </p:extLst>
          </p:nvPr>
        </p:nvGraphicFramePr>
        <p:xfrm>
          <a:off x="1043608" y="2057400"/>
          <a:ext cx="6768752" cy="3603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0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417567"/>
              </p:ext>
            </p:extLst>
          </p:nvPr>
        </p:nvGraphicFramePr>
        <p:xfrm>
          <a:off x="611561" y="1628773"/>
          <a:ext cx="8353050" cy="2943235"/>
        </p:xfrm>
        <a:graphic>
          <a:graphicData uri="http://schemas.openxmlformats.org/drawingml/2006/table">
            <a:tbl>
              <a:tblPr/>
              <a:tblGrid>
                <a:gridCol w="4010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2409280866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val="1021964235"/>
                    </a:ext>
                  </a:extLst>
                </a:gridCol>
              </a:tblGrid>
              <a:tr h="1443037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ahoma" panose="020B0604030504040204" pitchFamily="34" charset="0"/>
                        </a:rPr>
                        <a:t>Категории работников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Средняя зарплата в 2024 году,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Средняя зарплата в 2025 году, рублей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Рост, %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019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Работники учреждений культуры (основной персонал)</a:t>
                      </a:r>
                    </a:p>
                  </a:txBody>
                  <a:tcPr marL="857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51 110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53 827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</a:rPr>
                        <a:t>105,3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548" name="Text Box 29"/>
          <p:cNvSpPr txBox="1">
            <a:spLocks noChangeArrowheads="1"/>
          </p:cNvSpPr>
          <p:nvPr/>
        </p:nvSpPr>
        <p:spPr bwMode="auto">
          <a:xfrm>
            <a:off x="683568" y="511805"/>
            <a:ext cx="777686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Повышение заработной платы отдельным категориям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работников по указу Президента РФ от 07.05.2012г. №597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843EE5B-E1DE-4CF6-B57A-1BB3180713B3}"/>
              </a:ext>
            </a:extLst>
          </p:cNvPr>
          <p:cNvSpPr txBox="1">
            <a:spLocks/>
          </p:cNvSpPr>
          <p:nvPr/>
        </p:nvSpPr>
        <p:spPr>
          <a:xfrm>
            <a:off x="179388" y="0"/>
            <a:ext cx="7993062" cy="4413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D005AD2F-5371-46D1-A2F9-9CBF5515AD55}"/>
              </a:ext>
            </a:extLst>
          </p:cNvPr>
          <p:cNvSpPr/>
          <p:nvPr/>
        </p:nvSpPr>
        <p:spPr>
          <a:xfrm>
            <a:off x="5286375" y="3200400"/>
            <a:ext cx="5810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b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277,1</a:t>
            </a:r>
          </a:p>
        </p:txBody>
      </p:sp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251520" y="287826"/>
            <a:ext cx="85689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Расходы на социальную политику в 2025 г</a:t>
            </a:r>
          </a:p>
        </p:txBody>
      </p:sp>
      <p:pic>
        <p:nvPicPr>
          <p:cNvPr id="27849" name="Picture 2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253871"/>
            <a:ext cx="1872208" cy="10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1" name="Picture 2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950" y="1268649"/>
            <a:ext cx="175845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2" name="Picture 20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33152"/>
            <a:ext cx="1800201" cy="119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3" name="Picture 20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245" y="4725144"/>
            <a:ext cx="1254719" cy="120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2547087"/>
              </p:ext>
            </p:extLst>
          </p:nvPr>
        </p:nvGraphicFramePr>
        <p:xfrm>
          <a:off x="1436738" y="1777733"/>
          <a:ext cx="5904655" cy="391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112553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района в бюджеты поселений</a:t>
            </a:r>
            <a: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cap="all" dirty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:a16="http://schemas.microsoft.com/office/drawing/2014/main" id="{239B9AAD-C38F-487E-AD29-842DCFC525F1}"/>
              </a:ext>
            </a:extLst>
          </p:cNvPr>
          <p:cNvSpPr/>
          <p:nvPr/>
        </p:nvSpPr>
        <p:spPr>
          <a:xfrm>
            <a:off x="2051720" y="1327240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2E40F9E7-77F8-44BA-951F-A824F01C3683}"/>
              </a:ext>
            </a:extLst>
          </p:cNvPr>
          <p:cNvSpPr/>
          <p:nvPr/>
        </p:nvSpPr>
        <p:spPr>
          <a:xfrm>
            <a:off x="899593" y="1412875"/>
            <a:ext cx="3312046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</a:rPr>
              <a:t>24 909,0– </a:t>
            </a: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тыс. руб.</a:t>
            </a:r>
            <a:endParaRPr lang="ru-RU" sz="18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4C4096F4-6453-4292-AF94-2C3D77F00ECE}"/>
              </a:ext>
            </a:extLst>
          </p:cNvPr>
          <p:cNvSpPr/>
          <p:nvPr/>
        </p:nvSpPr>
        <p:spPr>
          <a:xfrm>
            <a:off x="4716462" y="1412875"/>
            <a:ext cx="345593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</a:rPr>
              <a:t>13 527,4</a:t>
            </a:r>
            <a:endParaRPr lang="ru-RU" b="0" dirty="0">
              <a:solidFill>
                <a:schemeClr val="tx1"/>
              </a:solidFill>
              <a:latin typeface="Times New Roman" pitchFamily="18" charset="0"/>
            </a:endParaRP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2FD1AE30-BFC5-4DE3-B088-60A773587391}"/>
              </a:ext>
            </a:extLst>
          </p:cNvPr>
          <p:cNvSpPr/>
          <p:nvPr/>
        </p:nvSpPr>
        <p:spPr>
          <a:xfrm>
            <a:off x="899593" y="4278403"/>
            <a:ext cx="331204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</a:t>
            </a:r>
            <a:r>
              <a:rPr lang="ru-RU" sz="1800" b="0" dirty="0" smtClean="0">
                <a:solidFill>
                  <a:schemeClr val="tx1"/>
                </a:solidFill>
                <a:latin typeface="Times New Roman" pitchFamily="18" charset="0"/>
              </a:rPr>
              <a:t>384,0 </a:t>
            </a: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тыс. руб.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B2B93F76-5A33-403A-9D04-B60C4C633845}"/>
              </a:ext>
            </a:extLst>
          </p:cNvPr>
          <p:cNvSpPr/>
          <p:nvPr/>
        </p:nvSpPr>
        <p:spPr>
          <a:xfrm>
            <a:off x="3131841" y="2852936"/>
            <a:ext cx="3096344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</a:rPr>
              <a:t>38 436,4тыс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. рублей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35248" y="4307207"/>
            <a:ext cx="2913568" cy="188707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факт     -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38 378,9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т.р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оценка  -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34 150,9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т.р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прогноз –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38 436,4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т.р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12757</TotalTime>
  <Words>738</Words>
  <Application>Microsoft Office PowerPoint</Application>
  <PresentationFormat>Экран (4:3)</PresentationFormat>
  <Paragraphs>228</Paragraphs>
  <Slides>18</Slides>
  <Notes>15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Bodoni MT Black</vt:lpstr>
      <vt:lpstr>Bookman Old Style</vt:lpstr>
      <vt:lpstr>Calibri</vt:lpstr>
      <vt:lpstr>Elephant</vt:lpstr>
      <vt:lpstr>Tahoma</vt:lpstr>
      <vt:lpstr>Times New Roman</vt:lpstr>
      <vt:lpstr>Тема Office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Расходы на межбюджетные трансферты из бюджета района в бюджеты поселений  </vt:lpstr>
    </vt:vector>
  </TitlesOfParts>
  <Company>Департамент финансов Кировской области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Виктория</cp:lastModifiedBy>
  <cp:revision>1284</cp:revision>
  <cp:lastPrinted>2025-05-07T08:52:26Z</cp:lastPrinted>
  <dcterms:created xsi:type="dcterms:W3CDTF">2013-09-26T11:52:58Z</dcterms:created>
  <dcterms:modified xsi:type="dcterms:W3CDTF">2025-05-07T08:59:43Z</dcterms:modified>
</cp:coreProperties>
</file>