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9"/>
  </p:notesMasterIdLst>
  <p:sldIdLst>
    <p:sldId id="278" r:id="rId2"/>
    <p:sldId id="297" r:id="rId3"/>
    <p:sldId id="256" r:id="rId4"/>
    <p:sldId id="300" r:id="rId5"/>
    <p:sldId id="303" r:id="rId6"/>
    <p:sldId id="304" r:id="rId7"/>
    <p:sldId id="301" r:id="rId8"/>
    <p:sldId id="305" r:id="rId9"/>
    <p:sldId id="307" r:id="rId10"/>
    <p:sldId id="302" r:id="rId11"/>
    <p:sldId id="308" r:id="rId12"/>
    <p:sldId id="306" r:id="rId13"/>
    <p:sldId id="310" r:id="rId14"/>
    <p:sldId id="309" r:id="rId15"/>
    <p:sldId id="298" r:id="rId16"/>
    <p:sldId id="286" r:id="rId17"/>
    <p:sldId id="299" r:id="rId18"/>
  </p:sldIdLst>
  <p:sldSz cx="12192000" cy="6858000"/>
  <p:notesSz cx="6735763" cy="9866313"/>
  <p:embeddedFontLst>
    <p:embeddedFont>
      <p:font typeface="Roboto" charset="0"/>
      <p:regular r:id="rId20"/>
      <p:bold r:id="rId21"/>
    </p:embeddedFont>
    <p:embeddedFont>
      <p:font typeface="Helvetica" pitchFamily="34" charset="0"/>
      <p:regular r:id="rId22"/>
      <p:bold r:id="rId23"/>
      <p:italic r:id="rId24"/>
      <p:boldItalic r:id="rId25"/>
    </p:embeddedFont>
    <p:embeddedFont>
      <p:font typeface="Calibri Light" pitchFamily="34" charset="0"/>
      <p:regular r:id="rId26"/>
      <p:italic r:id="rId27"/>
    </p:embeddedFont>
    <p:embeddedFont>
      <p:font typeface="Calibri" pitchFamily="34" charset="0"/>
      <p:regular r:id="rId28"/>
      <p:bold r:id="rId29"/>
      <p:italic r:id="rId30"/>
      <p:boldItalic r:id="rId31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orient="horz" pos="464">
          <p15:clr>
            <a:srgbClr val="A4A3A4"/>
          </p15:clr>
        </p15:guide>
        <p15:guide id="3" pos="3840">
          <p15:clr>
            <a:srgbClr val="A4A3A4"/>
          </p15:clr>
        </p15:guide>
        <p15:guide id="4" pos="1756">
          <p15:clr>
            <a:srgbClr val="A4A3A4"/>
          </p15:clr>
        </p15:guide>
        <p15:guide id="5" pos="46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E0D1"/>
    <a:srgbClr val="F0D59D"/>
    <a:srgbClr val="DEA2B1"/>
    <a:srgbClr val="F19FC1"/>
    <a:srgbClr val="F3BA7E"/>
    <a:srgbClr val="30BDCE"/>
    <a:srgbClr val="56A2D0"/>
    <a:srgbClr val="2EB796"/>
    <a:srgbClr val="E8A942"/>
    <a:srgbClr val="8DBC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987" autoAdjust="0"/>
    <p:restoredTop sz="94660"/>
  </p:normalViewPr>
  <p:slideViewPr>
    <p:cSldViewPr snapToGrid="0">
      <p:cViewPr>
        <p:scale>
          <a:sx n="80" d="100"/>
          <a:sy n="80" d="100"/>
        </p:scale>
        <p:origin x="-72" y="-156"/>
      </p:cViewPr>
      <p:guideLst>
        <p:guide orient="horz" pos="2160"/>
        <p:guide orient="horz" pos="464"/>
        <p:guide pos="3840"/>
        <p:guide pos="1756"/>
        <p:guide pos="4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1" cy="495029"/>
          </a:xfrm>
          <a:prstGeom prst="rect">
            <a:avLst/>
          </a:prstGeom>
        </p:spPr>
        <p:txBody>
          <a:bodyPr vert="horz" lIns="90644" tIns="45322" rIns="90644" bIns="4532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1" cy="495029"/>
          </a:xfrm>
          <a:prstGeom prst="rect">
            <a:avLst/>
          </a:prstGeom>
        </p:spPr>
        <p:txBody>
          <a:bodyPr vert="horz" lIns="90644" tIns="45322" rIns="90644" bIns="45322" rtlCol="0"/>
          <a:lstStyle>
            <a:lvl1pPr algn="r">
              <a:defRPr sz="1200"/>
            </a:lvl1pPr>
          </a:lstStyle>
          <a:p>
            <a:fld id="{16B4D840-95CE-4777-8845-24A5F5DB97BE}" type="datetimeFigureOut">
              <a:rPr lang="ru-RU" smtClean="0"/>
              <a:t>29.07.2026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33488"/>
            <a:ext cx="59197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44" tIns="45322" rIns="90644" bIns="4532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644" tIns="45322" rIns="90644" bIns="45322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0644" tIns="45322" rIns="90644" bIns="4532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1" cy="495028"/>
          </a:xfrm>
          <a:prstGeom prst="rect">
            <a:avLst/>
          </a:prstGeom>
        </p:spPr>
        <p:txBody>
          <a:bodyPr vert="horz" lIns="90644" tIns="45322" rIns="90644" bIns="45322" rtlCol="0" anchor="b"/>
          <a:lstStyle>
            <a:lvl1pPr algn="r">
              <a:defRPr sz="1200"/>
            </a:lvl1pPr>
          </a:lstStyle>
          <a:p>
            <a:fld id="{42BED4BF-1E2E-41EC-AEC8-C645F2FDDC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5567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ED4BF-1E2E-41EC-AEC8-C645F2FDDC24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4995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ED4BF-1E2E-41EC-AEC8-C645F2FDDC24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499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1FA1CFB-3C9F-FB42-4606-115D7B7B1A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4BF76487-E7D5-52F3-6380-39A9CECC9D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AED8612-305B-721A-715F-B80FC363B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1D7D5-318D-46A9-8557-B222387D8C5E}" type="datetimeFigureOut">
              <a:rPr lang="ru-RU" smtClean="0"/>
              <a:t>29.07.2026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565B53F-1F54-05C5-DF8E-20471139B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B818C55-3BD5-7854-0133-66EBB75E7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738F9-84EE-4F22-9BF0-D967A787D7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7639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2141EC9-33BC-5B7B-845B-2FC89BDE6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D65A4225-432B-9E71-2ECE-5FEAA812E2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5EEAE0CD-BA8D-C820-FC35-22F42D212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1D7D5-318D-46A9-8557-B222387D8C5E}" type="datetimeFigureOut">
              <a:rPr lang="ru-RU" smtClean="0"/>
              <a:t>29.07.2026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933434D-FC07-9F35-0917-F1D48D26E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10DE783-F724-0952-194F-9BCADE8E0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738F9-84EE-4F22-9BF0-D967A787D7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7020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9100387-A7C8-A793-8FD1-CEBAF6ACD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6C229C7-02B1-9546-6F46-5C301E9E2D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63B8B36-059E-4181-A221-77895BA9B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1D7D5-318D-46A9-8557-B222387D8C5E}" type="datetimeFigureOut">
              <a:rPr lang="ru-RU" smtClean="0"/>
              <a:t>29.07.2026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D891820-080D-6576-C190-ACFDC5E2F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9666B38-849C-B83D-530F-E1ECE239D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738F9-84EE-4F22-9BF0-D967A787D7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1219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C526EDE-3014-EA56-5516-E51313A2A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095617B-FF08-EFA3-9460-EABDF52BC3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21A09EA7-43A4-FC2A-C33E-18FF35BFE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D32FAA4E-35DC-A35D-ED15-949EB0B0A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1D7D5-318D-46A9-8557-B222387D8C5E}" type="datetimeFigureOut">
              <a:rPr lang="ru-RU" smtClean="0"/>
              <a:t>29.07.2026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2114E078-979A-F067-402D-54809AF72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4080A967-38A9-6B91-51AA-A14F06477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738F9-84EE-4F22-9BF0-D967A787D7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4902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CB9F5CC-62FC-C01D-D9A7-1E1A5028E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BA6AD4B-68DE-BDEC-BC6E-45FE07127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F0863E48-E71B-D28D-A800-14955618E0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5E322FD2-0EE0-EF77-93C9-A9DAE840CF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D00F446A-4EE3-4083-6329-EC06610BC9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E28DEEB8-F007-D2A2-9CD8-D3503E804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1D7D5-318D-46A9-8557-B222387D8C5E}" type="datetimeFigureOut">
              <a:rPr lang="ru-RU" smtClean="0"/>
              <a:t>29.07.2026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490CEF2A-A09B-8740-4348-A3A81F94D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F03D7F76-97FA-3445-71C8-326362B13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738F9-84EE-4F22-9BF0-D967A787D7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5961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EC7D647-A149-D77E-E186-8BCC6E530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97FB228D-CB0C-7A5A-263F-A17E91FE7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1D7D5-318D-46A9-8557-B222387D8C5E}" type="datetimeFigureOut">
              <a:rPr lang="ru-RU" smtClean="0"/>
              <a:t>29.07.2026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DF6E26BB-8869-6614-394E-ADC8DFAE8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78AEBBD5-08CB-98D5-059D-EA5571B24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738F9-84EE-4F22-9BF0-D967A787D7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7275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4700F5DC-8DAD-79BD-DF53-2EFFAB85C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1D7D5-318D-46A9-8557-B222387D8C5E}" type="datetimeFigureOut">
              <a:rPr lang="ru-RU" smtClean="0"/>
              <a:t>29.07.2026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4E49EDB0-5FB7-F9A8-A499-8B2F83C15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A0F415C5-DED3-787D-D76F-1128DBF16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738F9-84EE-4F22-9BF0-D967A787D7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167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89E93CE-6274-9FD5-7F01-1611E187C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8795D46-96F1-1DB7-EAB5-C2472ADC4A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FF11CF94-51DE-AFE6-F25A-901B5D7A31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0AC76F5-1ECD-9FAC-3C01-636FCAC86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1D7D5-318D-46A9-8557-B222387D8C5E}" type="datetimeFigureOut">
              <a:rPr lang="ru-RU" smtClean="0"/>
              <a:t>29.07.2026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7A9B3BA6-43FD-9C36-4350-65E544B21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4891BA9B-F87F-19F4-53E8-8F3483F6A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738F9-84EE-4F22-9BF0-D967A787D7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0164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49CEA34-4EE5-24D4-5CA7-C55C341A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B12392AB-E7FC-E55D-E669-D46D4A3FCF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130EBDBA-DE07-D4BD-BA9C-45B6125674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7384C150-6704-CDCF-CEF6-FA764FA47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1D7D5-318D-46A9-8557-B222387D8C5E}" type="datetimeFigureOut">
              <a:rPr lang="ru-RU" smtClean="0"/>
              <a:t>29.07.2026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0B4B1E11-9698-2B53-B57F-90EFA9B87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6F7A2B5E-DB17-97C0-744C-3467BDEC1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738F9-84EE-4F22-9BF0-D967A787D7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5134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F82A8CE-FD4D-6AC5-C4C0-BCD291FC6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E30C8E69-C1D7-6B98-A5AA-EABF2AED50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4BBBD66-D6CA-1CCF-CEBD-394197BD9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1D7D5-318D-46A9-8557-B222387D8C5E}" type="datetimeFigureOut">
              <a:rPr lang="ru-RU" smtClean="0"/>
              <a:t>29.07.2026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F4FB212-3E8F-429E-6164-88B2F2192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ADFC94D-6FA5-6CB3-7254-CFAA8AAFB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738F9-84EE-4F22-9BF0-D967A787D7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8375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A393BADC-BD61-432C-D8C4-E345408ECC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7AE86E37-1CFA-5846-1F28-4BC458FFF6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F9BBB9F1-7998-4246-9F64-63ADB9C73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1D7D5-318D-46A9-8557-B222387D8C5E}" type="datetimeFigureOut">
              <a:rPr lang="ru-RU" smtClean="0"/>
              <a:t>29.07.2026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3F0005A-D5BB-2E8C-3DC1-F843BC21C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ED15B7C-70EA-CE99-457E-DD691EA7F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738F9-84EE-4F22-9BF0-D967A787D7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560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173D97C-93AF-0D61-752A-92C75C5B0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EA551EF-9304-E92F-C994-3C7327FDBE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C256B08-4232-CD68-F418-C54D7BE0EF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D1D7D5-318D-46A9-8557-B222387D8C5E}" type="datetimeFigureOut">
              <a:rPr lang="ru-RU" smtClean="0"/>
              <a:t>29.07.2026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C47383D8-A818-ACD5-3BC1-7368C5A12F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E3E0EA3-C254-E0A8-74C3-86D5DAA598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7738F9-84EE-4F22-9BF0-D967A787D7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3672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>
            <a:extLst>
              <a:ext uri="{FF2B5EF4-FFF2-40B4-BE49-F238E27FC236}">
                <a16:creationId xmlns="" xmlns:a16="http://schemas.microsoft.com/office/drawing/2014/main" id="{CA03A6D7-2C40-A73D-3B22-4D6ADB553E1C}"/>
              </a:ext>
            </a:extLst>
          </p:cNvPr>
          <p:cNvCxnSpPr>
            <a:cxnSpLocks/>
          </p:cNvCxnSpPr>
          <p:nvPr/>
        </p:nvCxnSpPr>
        <p:spPr>
          <a:xfrm>
            <a:off x="11229442" y="6553864"/>
            <a:ext cx="359368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F8E8DA1-167F-2888-AE6D-3EA544C38094}"/>
              </a:ext>
            </a:extLst>
          </p:cNvPr>
          <p:cNvSpPr txBox="1"/>
          <p:nvPr/>
        </p:nvSpPr>
        <p:spPr>
          <a:xfrm>
            <a:off x="11588810" y="6416063"/>
            <a:ext cx="423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3C13FFF-3B84-C1CA-D8FE-E8AF41678C2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C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13CB40EE-2A45-E4CB-983F-852FACE0FDE3}"/>
              </a:ext>
            </a:extLst>
          </p:cNvPr>
          <p:cNvSpPr/>
          <p:nvPr/>
        </p:nvSpPr>
        <p:spPr>
          <a:xfrm>
            <a:off x="0" y="609602"/>
            <a:ext cx="11229442" cy="6248399"/>
          </a:xfrm>
          <a:prstGeom prst="rect">
            <a:avLst/>
          </a:prstGeom>
          <a:gradFill>
            <a:gsLst>
              <a:gs pos="27000">
                <a:srgbClr val="006CEF"/>
              </a:gs>
              <a:gs pos="0">
                <a:srgbClr val="66A7F4"/>
              </a:gs>
              <a:gs pos="100000">
                <a:srgbClr val="006CEF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BF8CDFAF-4F77-35F9-774D-FED3A813BA83}"/>
              </a:ext>
            </a:extLst>
          </p:cNvPr>
          <p:cNvSpPr/>
          <p:nvPr/>
        </p:nvSpPr>
        <p:spPr>
          <a:xfrm>
            <a:off x="0" y="2114549"/>
            <a:ext cx="9734550" cy="4743451"/>
          </a:xfrm>
          <a:prstGeom prst="rect">
            <a:avLst/>
          </a:prstGeom>
          <a:gradFill>
            <a:gsLst>
              <a:gs pos="27000">
                <a:srgbClr val="006CEF"/>
              </a:gs>
              <a:gs pos="0">
                <a:srgbClr val="66A7F4"/>
              </a:gs>
              <a:gs pos="100000">
                <a:srgbClr val="006CEF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F3FA8944-D368-9559-908C-E7D559ED7BC3}"/>
              </a:ext>
            </a:extLst>
          </p:cNvPr>
          <p:cNvSpPr/>
          <p:nvPr/>
        </p:nvSpPr>
        <p:spPr>
          <a:xfrm>
            <a:off x="0" y="3429000"/>
            <a:ext cx="8305800" cy="3429001"/>
          </a:xfrm>
          <a:prstGeom prst="rect">
            <a:avLst/>
          </a:prstGeom>
          <a:gradFill>
            <a:gsLst>
              <a:gs pos="27000">
                <a:srgbClr val="006CEF"/>
              </a:gs>
              <a:gs pos="0">
                <a:srgbClr val="66A7F4"/>
              </a:gs>
              <a:gs pos="100000">
                <a:srgbClr val="006CEF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" name="Рисунок 10" descr="SAMA_G.GIF">
            <a:extLst>
              <a:ext uri="{FF2B5EF4-FFF2-40B4-BE49-F238E27FC236}">
                <a16:creationId xmlns="" xmlns:a16="http://schemas.microsoft.com/office/drawing/2014/main" id="{5CD514EB-6952-8456-AB77-6D8AF50CAA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5485" y="472029"/>
            <a:ext cx="922621" cy="1004346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0"/>
              </a:prstClr>
            </a:outerShd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BE57CA99-C16C-E54E-ADB3-F0B1A6E080DA}"/>
              </a:ext>
            </a:extLst>
          </p:cNvPr>
          <p:cNvSpPr txBox="1"/>
          <p:nvPr/>
        </p:nvSpPr>
        <p:spPr>
          <a:xfrm>
            <a:off x="474396" y="3329299"/>
            <a:ext cx="744855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700" dirty="0" smtClean="0">
                <a:solidFill>
                  <a:schemeClr val="bg1"/>
                </a:solidFill>
                <a:latin typeface="Helvetica" panose="020B0604020202020204" pitchFamily="2" charset="0"/>
              </a:rPr>
              <a:t>МУНИЦИПАЛЬНЫЙ РАЙОН КЛЯВЛИНСКИЙ</a:t>
            </a:r>
            <a:endParaRPr lang="ru-RU" sz="2700" dirty="0">
              <a:solidFill>
                <a:schemeClr val="bg1"/>
              </a:solidFill>
              <a:latin typeface="Helvetica" panose="020B0604020202020204" pitchFamily="2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B4161CBA-2BA3-F886-3D0D-85E5192450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62" y="277362"/>
            <a:ext cx="1494288" cy="1494288"/>
          </a:xfrm>
          <a:prstGeom prst="rect">
            <a:avLst/>
          </a:prstGeom>
          <a:solidFill>
            <a:srgbClr val="006CEF"/>
          </a:solidFill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1611FFCA-D587-C1A9-BCF5-33A401711A24}"/>
              </a:ext>
            </a:extLst>
          </p:cNvPr>
          <p:cNvSpPr txBox="1"/>
          <p:nvPr/>
        </p:nvSpPr>
        <p:spPr>
          <a:xfrm>
            <a:off x="474396" y="4042112"/>
            <a:ext cx="7151355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0" dirty="0">
                <a:solidFill>
                  <a:schemeClr val="bg1"/>
                </a:solidFill>
                <a:latin typeface="Helvetica" panose="020B0604020202020204" pitchFamily="2" charset="0"/>
              </a:rPr>
              <a:t>Информация о реализации национальных проектов </a:t>
            </a:r>
            <a:br>
              <a:rPr lang="ru-RU" sz="1900" dirty="0">
                <a:solidFill>
                  <a:schemeClr val="bg1"/>
                </a:solidFill>
                <a:latin typeface="Helvetica" panose="020B0604020202020204" pitchFamily="2" charset="0"/>
              </a:rPr>
            </a:br>
            <a:r>
              <a:rPr lang="ru-RU" sz="1900" dirty="0">
                <a:solidFill>
                  <a:schemeClr val="bg1"/>
                </a:solidFill>
                <a:latin typeface="Helvetica" panose="020B0604020202020204" pitchFamily="2" charset="0"/>
              </a:rPr>
              <a:t>на территории </a:t>
            </a:r>
            <a:r>
              <a:rPr lang="ru-RU" sz="1900" dirty="0" smtClean="0">
                <a:solidFill>
                  <a:schemeClr val="bg1"/>
                </a:solidFill>
                <a:latin typeface="Helvetica" panose="020B0604020202020204" pitchFamily="2" charset="0"/>
              </a:rPr>
              <a:t>муниципального района </a:t>
            </a:r>
            <a:r>
              <a:rPr lang="ru-RU" sz="1900" dirty="0" err="1" smtClean="0">
                <a:solidFill>
                  <a:schemeClr val="bg1"/>
                </a:solidFill>
                <a:latin typeface="Helvetica" panose="020B0604020202020204" pitchFamily="2" charset="0"/>
              </a:rPr>
              <a:t>Клявлинский</a:t>
            </a:r>
            <a:r>
              <a:rPr lang="ru-RU" sz="1900" dirty="0">
                <a:solidFill>
                  <a:schemeClr val="bg1"/>
                </a:solidFill>
                <a:latin typeface="Helvetica" panose="020B0604020202020204" pitchFamily="2" charset="0"/>
              </a:rPr>
              <a:t/>
            </a:r>
            <a:br>
              <a:rPr lang="ru-RU" sz="1900" dirty="0">
                <a:solidFill>
                  <a:schemeClr val="bg1"/>
                </a:solidFill>
                <a:latin typeface="Helvetica" panose="020B0604020202020204" pitchFamily="2" charset="0"/>
              </a:rPr>
            </a:br>
            <a:r>
              <a:rPr lang="ru-RU" sz="1900" dirty="0">
                <a:solidFill>
                  <a:schemeClr val="bg1"/>
                </a:solidFill>
                <a:latin typeface="Helvetica" panose="020B0604020202020204" pitchFamily="2" charset="0"/>
              </a:rPr>
              <a:t>(на </a:t>
            </a:r>
            <a:r>
              <a:rPr lang="ru-RU" sz="1900" dirty="0" smtClean="0">
                <a:solidFill>
                  <a:schemeClr val="bg1"/>
                </a:solidFill>
                <a:latin typeface="Helvetica" panose="020B0604020202020204" pitchFamily="2" charset="0"/>
              </a:rPr>
              <a:t>01.07.2026)</a:t>
            </a:r>
            <a:endParaRPr lang="ru-RU" sz="1900" dirty="0">
              <a:solidFill>
                <a:schemeClr val="bg1"/>
              </a:solidFill>
              <a:latin typeface="Helvetica" panose="020B0604020202020204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1611FFCA-D587-C1A9-BCF5-33A401711A24}"/>
              </a:ext>
            </a:extLst>
          </p:cNvPr>
          <p:cNvSpPr txBox="1"/>
          <p:nvPr/>
        </p:nvSpPr>
        <p:spPr>
          <a:xfrm>
            <a:off x="474396" y="5423856"/>
            <a:ext cx="71513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Helvetica" panose="020B0604020202020204" pitchFamily="2" charset="0"/>
              </a:rPr>
              <a:t>«Согласовано» </a:t>
            </a:r>
            <a:br>
              <a:rPr lang="ru-RU" sz="1400" dirty="0">
                <a:solidFill>
                  <a:schemeClr val="bg1"/>
                </a:solidFill>
                <a:latin typeface="Helvetica" panose="020B0604020202020204" pitchFamily="2" charset="0"/>
              </a:rPr>
            </a:br>
            <a:r>
              <a:rPr lang="ru-RU" sz="1400" dirty="0" err="1" smtClean="0">
                <a:solidFill>
                  <a:schemeClr val="bg1"/>
                </a:solidFill>
                <a:latin typeface="Helvetica" panose="020B0604020202020204" pitchFamily="2" charset="0"/>
              </a:rPr>
              <a:t>И.о</a:t>
            </a:r>
            <a:r>
              <a:rPr lang="ru-RU" sz="1400" dirty="0" smtClean="0">
                <a:solidFill>
                  <a:schemeClr val="bg1"/>
                </a:solidFill>
                <a:latin typeface="Helvetica" panose="020B0604020202020204" pitchFamily="2" charset="0"/>
              </a:rPr>
              <a:t>. главы муниципального района </a:t>
            </a:r>
            <a:r>
              <a:rPr lang="ru-RU" sz="1400" dirty="0" err="1" smtClean="0">
                <a:solidFill>
                  <a:schemeClr val="bg1"/>
                </a:solidFill>
                <a:latin typeface="Helvetica" panose="020B0604020202020204" pitchFamily="2" charset="0"/>
              </a:rPr>
              <a:t>Клявлинский</a:t>
            </a:r>
            <a:endParaRPr lang="ru-RU" sz="1400" dirty="0" smtClean="0">
              <a:solidFill>
                <a:schemeClr val="bg1"/>
              </a:solidFill>
              <a:latin typeface="Helvetica" panose="020B0604020202020204" pitchFamily="2" charset="0"/>
            </a:endParaRPr>
          </a:p>
          <a:p>
            <a:r>
              <a:rPr lang="ru-RU" sz="1400" dirty="0" smtClean="0">
                <a:solidFill>
                  <a:schemeClr val="bg1"/>
                </a:solidFill>
                <a:latin typeface="Helvetica" panose="020B0604020202020204" pitchFamily="2" charset="0"/>
              </a:rPr>
              <a:t>____________Е.А. Иванов</a:t>
            </a:r>
          </a:p>
          <a:p>
            <a:r>
              <a:rPr lang="ru-RU" sz="1400" dirty="0" smtClean="0">
                <a:solidFill>
                  <a:schemeClr val="bg1"/>
                </a:solidFill>
                <a:latin typeface="Helvetica" panose="020B0604020202020204" pitchFamily="2" charset="0"/>
              </a:rPr>
              <a:t>«____» </a:t>
            </a:r>
            <a:r>
              <a:rPr lang="ru-RU" sz="1400" dirty="0">
                <a:solidFill>
                  <a:schemeClr val="bg1"/>
                </a:solidFill>
                <a:latin typeface="Helvetica" panose="020B0604020202020204" pitchFamily="2" charset="0"/>
              </a:rPr>
              <a:t>____________   </a:t>
            </a:r>
            <a:r>
              <a:rPr lang="ru-RU" sz="1400" dirty="0" smtClean="0">
                <a:solidFill>
                  <a:schemeClr val="bg1"/>
                </a:solidFill>
                <a:latin typeface="Helvetica" panose="020B0604020202020204" pitchFamily="2" charset="0"/>
              </a:rPr>
              <a:t>2026 </a:t>
            </a:r>
            <a:r>
              <a:rPr lang="ru-RU" sz="1400" dirty="0">
                <a:solidFill>
                  <a:schemeClr val="bg1"/>
                </a:solidFill>
                <a:latin typeface="Helvetica" panose="020B0604020202020204" pitchFamily="2" charset="0"/>
              </a:rPr>
              <a:t>год</a:t>
            </a:r>
          </a:p>
        </p:txBody>
      </p:sp>
    </p:spTree>
    <p:extLst>
      <p:ext uri="{BB962C8B-B14F-4D97-AF65-F5344CB8AC3E}">
        <p14:creationId xmlns:p14="http://schemas.microsoft.com/office/powerpoint/2010/main" val="1355298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0F5DE9DB-4C96-1858-598B-A4C94F1E4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2392" y="6356350"/>
            <a:ext cx="2743200" cy="365125"/>
          </a:xfrm>
        </p:spPr>
        <p:txBody>
          <a:bodyPr/>
          <a:lstStyle/>
          <a:p>
            <a:fld id="{AF7738F9-84EE-4F22-9BF0-D967A787D7D1}" type="slidenum">
              <a:rPr lang="ru-RU" smtClean="0"/>
              <a:t>2</a:t>
            </a:fld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7CDDDF4-E47B-6A64-4868-5C6D1465CB43}"/>
              </a:ext>
            </a:extLst>
          </p:cNvPr>
          <p:cNvSpPr txBox="1"/>
          <p:nvPr/>
        </p:nvSpPr>
        <p:spPr>
          <a:xfrm>
            <a:off x="448996" y="228600"/>
            <a:ext cx="8996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6CEF"/>
                </a:solidFill>
                <a:latin typeface="Helvetica" panose="020B0604020202020204" pitchFamily="2" charset="0"/>
              </a:rPr>
              <a:t>Схема цветовой индикации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04FB60EF-2053-C29D-E6D0-B4AE6E2BBAAA}"/>
              </a:ext>
            </a:extLst>
          </p:cNvPr>
          <p:cNvSpPr/>
          <p:nvPr/>
        </p:nvSpPr>
        <p:spPr>
          <a:xfrm>
            <a:off x="520759" y="1576177"/>
            <a:ext cx="1114427" cy="404735"/>
          </a:xfrm>
          <a:prstGeom prst="rect">
            <a:avLst/>
          </a:prstGeom>
          <a:solidFill>
            <a:srgbClr val="9FE0D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90AA32D7-477B-A573-BE9E-C782B68B9EAE}"/>
              </a:ext>
            </a:extLst>
          </p:cNvPr>
          <p:cNvSpPr/>
          <p:nvPr/>
        </p:nvSpPr>
        <p:spPr>
          <a:xfrm>
            <a:off x="520759" y="2726082"/>
            <a:ext cx="1114427" cy="404735"/>
          </a:xfrm>
          <a:prstGeom prst="rect">
            <a:avLst/>
          </a:prstGeom>
          <a:solidFill>
            <a:srgbClr val="DEA2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71708" y="1624655"/>
            <a:ext cx="96683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- Отмечаются показатели,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годовые целевые значения которых достигнуты досрочно без уровня риска. 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71708" y="2774559"/>
            <a:ext cx="96683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- Отмечаются показатели, по которым прогнозируется невыполнение целевого значения по итогам года.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8996" y="1119749"/>
            <a:ext cx="110335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Достижение целевых показателей / исполнение мероприятий.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90AA32D7-477B-A573-BE9E-C782B68B9EAE}"/>
              </a:ext>
            </a:extLst>
          </p:cNvPr>
          <p:cNvSpPr/>
          <p:nvPr/>
        </p:nvSpPr>
        <p:spPr>
          <a:xfrm>
            <a:off x="520759" y="2149033"/>
            <a:ext cx="1114427" cy="40473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71708" y="2089790"/>
            <a:ext cx="9668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- Отмечаются показатели, по которым прогнозируется исполнение по итогам года, но целевые значения которых, установленные на текущий год, не достигнуты за истекший период.</a:t>
            </a:r>
          </a:p>
        </p:txBody>
      </p:sp>
    </p:spTree>
    <p:extLst>
      <p:ext uri="{BB962C8B-B14F-4D97-AF65-F5344CB8AC3E}">
        <p14:creationId xmlns:p14="http://schemas.microsoft.com/office/powerpoint/2010/main" val="1590299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0F5DE9DB-4C96-1858-598B-A4C94F1E4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2392" y="6356350"/>
            <a:ext cx="2743200" cy="365125"/>
          </a:xfrm>
        </p:spPr>
        <p:txBody>
          <a:bodyPr/>
          <a:lstStyle/>
          <a:p>
            <a:fld id="{AF7738F9-84EE-4F22-9BF0-D967A787D7D1}" type="slidenum">
              <a:rPr lang="ru-RU" smtClean="0"/>
              <a:t>3</a:t>
            </a:fld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7CDDDF4-E47B-6A64-4868-5C6D1465CB43}"/>
              </a:ext>
            </a:extLst>
          </p:cNvPr>
          <p:cNvSpPr txBox="1"/>
          <p:nvPr/>
        </p:nvSpPr>
        <p:spPr>
          <a:xfrm>
            <a:off x="448996" y="228600"/>
            <a:ext cx="1152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6CEF"/>
                </a:solidFill>
                <a:latin typeface="Helvetica" panose="020B0604020202020204" pitchFamily="2" charset="0"/>
              </a:rPr>
              <a:t>Национальный проект </a:t>
            </a:r>
            <a:r>
              <a:rPr lang="ru-RU" dirty="0" smtClean="0">
                <a:solidFill>
                  <a:srgbClr val="006CEF"/>
                </a:solidFill>
                <a:latin typeface="Helvetica" panose="020B0604020202020204" pitchFamily="2" charset="0"/>
              </a:rPr>
              <a:t>«Семья» </a:t>
            </a:r>
            <a:r>
              <a:rPr lang="ru-RU" dirty="0">
                <a:solidFill>
                  <a:srgbClr val="006CEF"/>
                </a:solidFill>
                <a:latin typeface="Helvetica" panose="020B0604020202020204" pitchFamily="2" charset="0"/>
              </a:rPr>
              <a:t>(целевые показатели)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="" xmlns:a16="http://schemas.microsoft.com/office/drawing/2014/main" id="{2DDD6443-E80A-2B1B-925E-0858957971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7245102"/>
              </p:ext>
            </p:extLst>
          </p:nvPr>
        </p:nvGraphicFramePr>
        <p:xfrm>
          <a:off x="542925" y="724806"/>
          <a:ext cx="11432667" cy="3995520"/>
        </p:xfrm>
        <a:graphic>
          <a:graphicData uri="http://schemas.openxmlformats.org/drawingml/2006/table">
            <a:tbl>
              <a:tblPr firstRow="1">
                <a:tableStyleId>{BDBED569-4797-4DF1-A0F4-6AAB3CD982D8}</a:tableStyleId>
              </a:tblPr>
              <a:tblGrid>
                <a:gridCol w="345119">
                  <a:extLst>
                    <a:ext uri="{9D8B030D-6E8A-4147-A177-3AD203B41FA5}">
                      <a16:colId xmlns="" xmlns:a16="http://schemas.microsoft.com/office/drawing/2014/main" val="2036973316"/>
                    </a:ext>
                  </a:extLst>
                </a:gridCol>
                <a:gridCol w="4168074">
                  <a:extLst>
                    <a:ext uri="{9D8B030D-6E8A-4147-A177-3AD203B41FA5}">
                      <a16:colId xmlns="" xmlns:a16="http://schemas.microsoft.com/office/drawing/2014/main" val="2675974218"/>
                    </a:ext>
                  </a:extLst>
                </a:gridCol>
                <a:gridCol w="885002">
                  <a:extLst>
                    <a:ext uri="{9D8B030D-6E8A-4147-A177-3AD203B41FA5}">
                      <a16:colId xmlns="" xmlns:a16="http://schemas.microsoft.com/office/drawing/2014/main" val="1321407978"/>
                    </a:ext>
                  </a:extLst>
                </a:gridCol>
                <a:gridCol w="865970">
                  <a:extLst>
                    <a:ext uri="{9D8B030D-6E8A-4147-A177-3AD203B41FA5}">
                      <a16:colId xmlns="" xmlns:a16="http://schemas.microsoft.com/office/drawing/2014/main" val="3940486560"/>
                    </a:ext>
                  </a:extLst>
                </a:gridCol>
                <a:gridCol w="1037260">
                  <a:extLst>
                    <a:ext uri="{9D8B030D-6E8A-4147-A177-3AD203B41FA5}">
                      <a16:colId xmlns="" xmlns:a16="http://schemas.microsoft.com/office/drawing/2014/main" val="2582496178"/>
                    </a:ext>
                  </a:extLst>
                </a:gridCol>
                <a:gridCol w="1046777">
                  <a:extLst>
                    <a:ext uri="{9D8B030D-6E8A-4147-A177-3AD203B41FA5}">
                      <a16:colId xmlns="" xmlns:a16="http://schemas.microsoft.com/office/drawing/2014/main" val="2309064503"/>
                    </a:ext>
                  </a:extLst>
                </a:gridCol>
                <a:gridCol w="1065809">
                  <a:extLst>
                    <a:ext uri="{9D8B030D-6E8A-4147-A177-3AD203B41FA5}">
                      <a16:colId xmlns="" xmlns:a16="http://schemas.microsoft.com/office/drawing/2014/main" val="134436944"/>
                    </a:ext>
                  </a:extLst>
                </a:gridCol>
                <a:gridCol w="1027744">
                  <a:extLst>
                    <a:ext uri="{9D8B030D-6E8A-4147-A177-3AD203B41FA5}">
                      <a16:colId xmlns="" xmlns:a16="http://schemas.microsoft.com/office/drawing/2014/main" val="3951075799"/>
                    </a:ext>
                  </a:extLst>
                </a:gridCol>
                <a:gridCol w="990912">
                  <a:extLst>
                    <a:ext uri="{9D8B030D-6E8A-4147-A177-3AD203B41FA5}">
                      <a16:colId xmlns="" xmlns:a16="http://schemas.microsoft.com/office/drawing/2014/main" val="922797380"/>
                    </a:ext>
                  </a:extLst>
                </a:gridCol>
              </a:tblGrid>
              <a:tr h="99418">
                <a:tc rowSpan="3"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п/п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показателя, а также пояснение причин недостижения показателя, рисков недостижения показателя при их наличии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b="0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2025</a:t>
                      </a:r>
                      <a:endParaRPr lang="ru-RU" sz="12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</a:t>
                      </a:r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6C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81840185"/>
                  </a:ext>
                </a:extLst>
              </a:tr>
              <a:tr h="181069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План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Факт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Плановые значения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Фактические значения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5679908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01.04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01.07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01.10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</a:t>
                      </a: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31.12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82175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1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Число посещений культурных мероприятий, тыс. единиц</a:t>
                      </a:r>
                      <a:endParaRPr lang="ru-RU" sz="1300" b="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230,638</a:t>
                      </a:r>
                      <a:endParaRPr lang="ru-RU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232,91</a:t>
                      </a:r>
                      <a:endParaRPr lang="ru-RU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250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58,27</a:t>
                      </a:r>
                      <a:endParaRPr lang="ru-RU" sz="13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131,61</a:t>
                      </a:r>
                      <a:endParaRPr lang="ru-RU" sz="13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580898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2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Доступность дошкольного образования для детей в возрасте от 2 месяцев до 7 лет, %</a:t>
                      </a:r>
                      <a:endParaRPr lang="ru-RU" sz="1300" b="0" dirty="0"/>
                    </a:p>
                  </a:txBody>
                  <a:tcPr>
                    <a:solidFill>
                      <a:srgbClr val="9FE0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100</a:t>
                      </a:r>
                      <a:endParaRPr lang="ru-RU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100</a:t>
                      </a:r>
                      <a:endParaRPr lang="ru-RU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100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100</a:t>
                      </a:r>
                      <a:endParaRPr lang="ru-RU" sz="1300" dirty="0"/>
                    </a:p>
                  </a:txBody>
                  <a:tcPr>
                    <a:solidFill>
                      <a:srgbClr val="9FE0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100</a:t>
                      </a:r>
                      <a:endParaRPr lang="ru-RU" sz="1300" dirty="0"/>
                    </a:p>
                  </a:txBody>
                  <a:tcPr>
                    <a:solidFill>
                      <a:srgbClr val="9FE0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92907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3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проведенных мероприятий, направленных на Активное долголетие, ед.</a:t>
                      </a:r>
                      <a:endParaRPr lang="ru-RU" sz="1300" b="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40</a:t>
                      </a:r>
                      <a:endParaRPr lang="ru-RU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42</a:t>
                      </a:r>
                      <a:endParaRPr lang="ru-RU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48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11</a:t>
                      </a:r>
                      <a:endParaRPr lang="ru-RU" sz="13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24</a:t>
                      </a:r>
                      <a:endParaRPr lang="ru-RU" sz="13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76530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4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проведенных мероприятий, направленных на стимулирование рождаемости, многодетности и популяризацию семейных ценностей, ед.</a:t>
                      </a:r>
                      <a:endParaRPr lang="ru-RU" sz="1300" b="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40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40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43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12</a:t>
                      </a:r>
                      <a:endParaRPr lang="ru-RU" sz="13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25</a:t>
                      </a:r>
                      <a:endParaRPr lang="ru-RU" sz="13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5519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5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информационных материалов о мерах социальной поддержки, направленных на стимулирование рождаемости и многодетности, размещенных в средствах массовой информации и сети Интернет, ед.</a:t>
                      </a:r>
                      <a:endParaRPr lang="ru-RU" sz="1300" b="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60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139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65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30</a:t>
                      </a:r>
                      <a:endParaRPr lang="ru-RU" sz="13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48</a:t>
                      </a:r>
                      <a:endParaRPr lang="ru-RU" sz="13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96510127"/>
                  </a:ext>
                </a:extLst>
              </a:tr>
            </a:tbl>
          </a:graphicData>
        </a:graphic>
      </p:graphicFrame>
      <p:graphicFrame>
        <p:nvGraphicFramePr>
          <p:cNvPr id="13" name="Таблица 12">
            <a:extLst>
              <a:ext uri="{FF2B5EF4-FFF2-40B4-BE49-F238E27FC236}">
                <a16:creationId xmlns="" xmlns:a16="http://schemas.microsoft.com/office/drawing/2014/main" id="{937403C6-145C-9855-3FC9-450F987CB9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3525108"/>
              </p:ext>
            </p:extLst>
          </p:nvPr>
        </p:nvGraphicFramePr>
        <p:xfrm>
          <a:off x="543052" y="5714999"/>
          <a:ext cx="11432540" cy="548640"/>
        </p:xfrm>
        <a:graphic>
          <a:graphicData uri="http://schemas.openxmlformats.org/drawingml/2006/table">
            <a:tbl>
              <a:tblPr firstRow="1">
                <a:tableStyleId>{BDBED569-4797-4DF1-A0F4-6AAB3CD982D8}</a:tableStyleId>
              </a:tblPr>
              <a:tblGrid>
                <a:gridCol w="1304798"/>
                <a:gridCol w="3533775">
                  <a:extLst>
                    <a:ext uri="{9D8B030D-6E8A-4147-A177-3AD203B41FA5}">
                      <a16:colId xmlns="" xmlns:a16="http://schemas.microsoft.com/office/drawing/2014/main" val="2675974218"/>
                    </a:ext>
                  </a:extLst>
                </a:gridCol>
                <a:gridCol w="2924175">
                  <a:extLst>
                    <a:ext uri="{9D8B030D-6E8A-4147-A177-3AD203B41FA5}">
                      <a16:colId xmlns="" xmlns:a16="http://schemas.microsoft.com/office/drawing/2014/main" val="1321407978"/>
                    </a:ext>
                  </a:extLst>
                </a:gridCol>
                <a:gridCol w="1390650">
                  <a:extLst>
                    <a:ext uri="{9D8B030D-6E8A-4147-A177-3AD203B41FA5}">
                      <a16:colId xmlns="" xmlns:a16="http://schemas.microsoft.com/office/drawing/2014/main" val="3940486560"/>
                    </a:ext>
                  </a:extLst>
                </a:gridCol>
                <a:gridCol w="2279142">
                  <a:extLst>
                    <a:ext uri="{9D8B030D-6E8A-4147-A177-3AD203B41FA5}">
                      <a16:colId xmlns="" xmlns:a16="http://schemas.microsoft.com/office/drawing/2014/main" val="258249617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№ показателя</a:t>
                      </a: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Ответственное лицо, Ф.И.О.</a:t>
                      </a: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Должность</a:t>
                      </a: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Телефон</a:t>
                      </a: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E-mail</a:t>
                      </a:r>
                      <a:endParaRPr lang="ru-RU" sz="12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2907798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1,2,3,4,5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Колесников Василий</a:t>
                      </a:r>
                      <a:r>
                        <a:rPr lang="ru-RU" sz="1200" baseline="0" dirty="0" smtClean="0"/>
                        <a:t> </a:t>
                      </a:r>
                      <a:r>
                        <a:rPr lang="ru-RU" sz="1200" dirty="0" smtClean="0"/>
                        <a:t>Иванович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Глава района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dirty="0" smtClean="0"/>
                        <a:t>8465321258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colesnikov.vas@yandex.ru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765300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3221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0F5DE9DB-4C96-1858-598B-A4C94F1E4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2392" y="6356350"/>
            <a:ext cx="2743200" cy="365125"/>
          </a:xfrm>
        </p:spPr>
        <p:txBody>
          <a:bodyPr/>
          <a:lstStyle/>
          <a:p>
            <a:fld id="{AF7738F9-84EE-4F22-9BF0-D967A787D7D1}" type="slidenum">
              <a:rPr lang="ru-RU" smtClean="0"/>
              <a:t>4</a:t>
            </a:fld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7CDDDF4-E47B-6A64-4868-5C6D1465CB43}"/>
              </a:ext>
            </a:extLst>
          </p:cNvPr>
          <p:cNvSpPr txBox="1"/>
          <p:nvPr/>
        </p:nvSpPr>
        <p:spPr>
          <a:xfrm>
            <a:off x="448996" y="228600"/>
            <a:ext cx="1152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6CEF"/>
                </a:solidFill>
                <a:latin typeface="Helvetica" panose="020B0604020202020204" pitchFamily="2" charset="0"/>
              </a:rPr>
              <a:t>Национальный проект </a:t>
            </a:r>
            <a:r>
              <a:rPr lang="ru-RU" dirty="0" smtClean="0">
                <a:solidFill>
                  <a:srgbClr val="006CEF"/>
                </a:solidFill>
                <a:latin typeface="Helvetica" panose="020B0604020202020204" pitchFamily="2" charset="0"/>
              </a:rPr>
              <a:t>«Продолжительная и активная жизнь» </a:t>
            </a:r>
            <a:r>
              <a:rPr lang="ru-RU" dirty="0">
                <a:solidFill>
                  <a:srgbClr val="006CEF"/>
                </a:solidFill>
                <a:latin typeface="Helvetica" panose="020B0604020202020204" pitchFamily="2" charset="0"/>
              </a:rPr>
              <a:t>(целевые показатели)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="" xmlns:a16="http://schemas.microsoft.com/office/drawing/2014/main" id="{2DDD6443-E80A-2B1B-925E-0858957971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3312456"/>
              </p:ext>
            </p:extLst>
          </p:nvPr>
        </p:nvGraphicFramePr>
        <p:xfrm>
          <a:off x="542925" y="724806"/>
          <a:ext cx="11432667" cy="3919320"/>
        </p:xfrm>
        <a:graphic>
          <a:graphicData uri="http://schemas.openxmlformats.org/drawingml/2006/table">
            <a:tbl>
              <a:tblPr firstRow="1">
                <a:tableStyleId>{BDBED569-4797-4DF1-A0F4-6AAB3CD982D8}</a:tableStyleId>
              </a:tblPr>
              <a:tblGrid>
                <a:gridCol w="345119">
                  <a:extLst>
                    <a:ext uri="{9D8B030D-6E8A-4147-A177-3AD203B41FA5}">
                      <a16:colId xmlns="" xmlns:a16="http://schemas.microsoft.com/office/drawing/2014/main" val="2036973316"/>
                    </a:ext>
                  </a:extLst>
                </a:gridCol>
                <a:gridCol w="4168074">
                  <a:extLst>
                    <a:ext uri="{9D8B030D-6E8A-4147-A177-3AD203B41FA5}">
                      <a16:colId xmlns="" xmlns:a16="http://schemas.microsoft.com/office/drawing/2014/main" val="2675974218"/>
                    </a:ext>
                  </a:extLst>
                </a:gridCol>
                <a:gridCol w="885002">
                  <a:extLst>
                    <a:ext uri="{9D8B030D-6E8A-4147-A177-3AD203B41FA5}">
                      <a16:colId xmlns="" xmlns:a16="http://schemas.microsoft.com/office/drawing/2014/main" val="1321407978"/>
                    </a:ext>
                  </a:extLst>
                </a:gridCol>
                <a:gridCol w="865970">
                  <a:extLst>
                    <a:ext uri="{9D8B030D-6E8A-4147-A177-3AD203B41FA5}">
                      <a16:colId xmlns="" xmlns:a16="http://schemas.microsoft.com/office/drawing/2014/main" val="3940486560"/>
                    </a:ext>
                  </a:extLst>
                </a:gridCol>
                <a:gridCol w="1037260">
                  <a:extLst>
                    <a:ext uri="{9D8B030D-6E8A-4147-A177-3AD203B41FA5}">
                      <a16:colId xmlns="" xmlns:a16="http://schemas.microsoft.com/office/drawing/2014/main" val="2582496178"/>
                    </a:ext>
                  </a:extLst>
                </a:gridCol>
                <a:gridCol w="1046777">
                  <a:extLst>
                    <a:ext uri="{9D8B030D-6E8A-4147-A177-3AD203B41FA5}">
                      <a16:colId xmlns="" xmlns:a16="http://schemas.microsoft.com/office/drawing/2014/main" val="2309064503"/>
                    </a:ext>
                  </a:extLst>
                </a:gridCol>
                <a:gridCol w="1065809">
                  <a:extLst>
                    <a:ext uri="{9D8B030D-6E8A-4147-A177-3AD203B41FA5}">
                      <a16:colId xmlns="" xmlns:a16="http://schemas.microsoft.com/office/drawing/2014/main" val="134436944"/>
                    </a:ext>
                  </a:extLst>
                </a:gridCol>
                <a:gridCol w="1027744">
                  <a:extLst>
                    <a:ext uri="{9D8B030D-6E8A-4147-A177-3AD203B41FA5}">
                      <a16:colId xmlns="" xmlns:a16="http://schemas.microsoft.com/office/drawing/2014/main" val="3951075799"/>
                    </a:ext>
                  </a:extLst>
                </a:gridCol>
                <a:gridCol w="990912">
                  <a:extLst>
                    <a:ext uri="{9D8B030D-6E8A-4147-A177-3AD203B41FA5}">
                      <a16:colId xmlns="" xmlns:a16="http://schemas.microsoft.com/office/drawing/2014/main" val="922797380"/>
                    </a:ext>
                  </a:extLst>
                </a:gridCol>
              </a:tblGrid>
              <a:tr h="99418">
                <a:tc rowSpan="3"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п/п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показателя, а также пояснение причин недостижения показателя, рисков недостижения показателя при их наличии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b="0" kern="12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2025</a:t>
                      </a:r>
                      <a:endParaRPr lang="ru-RU" sz="12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</a:t>
                      </a:r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6C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81840185"/>
                  </a:ext>
                </a:extLst>
              </a:tr>
              <a:tr h="181069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План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Факт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Плановые значения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Фактические значения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5679908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01.04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01.07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01.10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</a:t>
                      </a: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31.12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82175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1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массовых мероприятий (очных и в формате </a:t>
                      </a:r>
                      <a:r>
                        <a:rPr lang="en-US" sz="13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</a:t>
                      </a:r>
                      <a:r>
                        <a:rPr lang="ru-RU" sz="13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13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line</a:t>
                      </a:r>
                      <a:r>
                        <a:rPr lang="ru-RU" sz="13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), проведённых администрацией муниципального образования с целью информирования граждан о профилактике заболеваний и популяризации ЗОЖ, информирования граждан о созданных в муниципальном образовании условиях для привлечения медицинских кадров </a:t>
                      </a:r>
                      <a:endParaRPr lang="ru-RU" sz="1300" b="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4</a:t>
                      </a:r>
                      <a:endParaRPr lang="ru-RU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6</a:t>
                      </a:r>
                      <a:endParaRPr lang="ru-RU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8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3</a:t>
                      </a:r>
                      <a:endParaRPr lang="ru-RU" sz="13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6</a:t>
                      </a:r>
                      <a:endParaRPr lang="ru-RU" sz="13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580898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2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Количество материалов, размещенных на странице сайта администрации муниципального образования, посвященных профилактике и ранней диагностике сердечно-сосудистых заболеваний, онкологических заболеваний, пропаганде ЗОЖ (спорт, правильное питание), отказу от вредных привычек (курение, алкоголь), приглашению на диспансеризацию и профилактические медицинские осмотры.</a:t>
                      </a:r>
                      <a:endParaRPr lang="ru-RU" sz="13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24</a:t>
                      </a:r>
                      <a:endParaRPr lang="ru-RU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32</a:t>
                      </a:r>
                      <a:endParaRPr lang="ru-RU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48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12</a:t>
                      </a:r>
                      <a:endParaRPr lang="ru-RU" sz="13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25</a:t>
                      </a:r>
                      <a:endParaRPr lang="ru-RU" sz="13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929077981"/>
                  </a:ext>
                </a:extLst>
              </a:tr>
            </a:tbl>
          </a:graphicData>
        </a:graphic>
      </p:graphicFrame>
      <p:graphicFrame>
        <p:nvGraphicFramePr>
          <p:cNvPr id="13" name="Таблица 12">
            <a:extLst>
              <a:ext uri="{FF2B5EF4-FFF2-40B4-BE49-F238E27FC236}">
                <a16:creationId xmlns="" xmlns:a16="http://schemas.microsoft.com/office/drawing/2014/main" id="{937403C6-145C-9855-3FC9-450F987CB9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686962"/>
              </p:ext>
            </p:extLst>
          </p:nvPr>
        </p:nvGraphicFramePr>
        <p:xfrm>
          <a:off x="448996" y="5651373"/>
          <a:ext cx="11432540" cy="548640"/>
        </p:xfrm>
        <a:graphic>
          <a:graphicData uri="http://schemas.openxmlformats.org/drawingml/2006/table">
            <a:tbl>
              <a:tblPr firstRow="1">
                <a:tableStyleId>{BDBED569-4797-4DF1-A0F4-6AAB3CD982D8}</a:tableStyleId>
              </a:tblPr>
              <a:tblGrid>
                <a:gridCol w="1304798"/>
                <a:gridCol w="3533775">
                  <a:extLst>
                    <a:ext uri="{9D8B030D-6E8A-4147-A177-3AD203B41FA5}">
                      <a16:colId xmlns="" xmlns:a16="http://schemas.microsoft.com/office/drawing/2014/main" val="2675974218"/>
                    </a:ext>
                  </a:extLst>
                </a:gridCol>
                <a:gridCol w="2924175">
                  <a:extLst>
                    <a:ext uri="{9D8B030D-6E8A-4147-A177-3AD203B41FA5}">
                      <a16:colId xmlns="" xmlns:a16="http://schemas.microsoft.com/office/drawing/2014/main" val="1321407978"/>
                    </a:ext>
                  </a:extLst>
                </a:gridCol>
                <a:gridCol w="1390650">
                  <a:extLst>
                    <a:ext uri="{9D8B030D-6E8A-4147-A177-3AD203B41FA5}">
                      <a16:colId xmlns="" xmlns:a16="http://schemas.microsoft.com/office/drawing/2014/main" val="3940486560"/>
                    </a:ext>
                  </a:extLst>
                </a:gridCol>
                <a:gridCol w="2279142">
                  <a:extLst>
                    <a:ext uri="{9D8B030D-6E8A-4147-A177-3AD203B41FA5}">
                      <a16:colId xmlns="" xmlns:a16="http://schemas.microsoft.com/office/drawing/2014/main" val="258249617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№ показателя</a:t>
                      </a: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Ответственное лицо, Ф.И.О.</a:t>
                      </a: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Должность</a:t>
                      </a: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Телефон</a:t>
                      </a: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E-mail</a:t>
                      </a:r>
                      <a:endParaRPr lang="ru-RU" sz="12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2907798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1,2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Колесников Василий</a:t>
                      </a:r>
                      <a:r>
                        <a:rPr lang="ru-RU" sz="1200" baseline="0" dirty="0" smtClean="0"/>
                        <a:t> </a:t>
                      </a:r>
                      <a:r>
                        <a:rPr lang="ru-RU" sz="1200" dirty="0" smtClean="0"/>
                        <a:t>Иванович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Глава района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dirty="0" smtClean="0"/>
                        <a:t>8465321258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colesnikov.vas@yandex.ru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765300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6077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0F5DE9DB-4C96-1858-598B-A4C94F1E4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2392" y="6356350"/>
            <a:ext cx="2743200" cy="365125"/>
          </a:xfrm>
        </p:spPr>
        <p:txBody>
          <a:bodyPr/>
          <a:lstStyle/>
          <a:p>
            <a:fld id="{AF7738F9-84EE-4F22-9BF0-D967A787D7D1}" type="slidenum">
              <a:rPr lang="ru-RU" smtClean="0"/>
              <a:t>5</a:t>
            </a:fld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7CDDDF4-E47B-6A64-4868-5C6D1465CB43}"/>
              </a:ext>
            </a:extLst>
          </p:cNvPr>
          <p:cNvSpPr txBox="1"/>
          <p:nvPr/>
        </p:nvSpPr>
        <p:spPr>
          <a:xfrm>
            <a:off x="448996" y="228600"/>
            <a:ext cx="1152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6CEF"/>
                </a:solidFill>
                <a:latin typeface="Helvetica" panose="020B0604020202020204" pitchFamily="2" charset="0"/>
              </a:rPr>
              <a:t>Национальный проект </a:t>
            </a:r>
            <a:r>
              <a:rPr lang="ru-RU" dirty="0" smtClean="0">
                <a:solidFill>
                  <a:srgbClr val="006CEF"/>
                </a:solidFill>
                <a:latin typeface="Helvetica" panose="020B0604020202020204" pitchFamily="2" charset="0"/>
              </a:rPr>
              <a:t>«Продолжительная и активная жизнь» </a:t>
            </a:r>
            <a:r>
              <a:rPr lang="ru-RU" dirty="0">
                <a:solidFill>
                  <a:srgbClr val="006CEF"/>
                </a:solidFill>
                <a:latin typeface="Helvetica" panose="020B0604020202020204" pitchFamily="2" charset="0"/>
              </a:rPr>
              <a:t>(целевые показатели)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="" xmlns:a16="http://schemas.microsoft.com/office/drawing/2014/main" id="{2DDD6443-E80A-2B1B-925E-0858957971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642820"/>
              </p:ext>
            </p:extLst>
          </p:nvPr>
        </p:nvGraphicFramePr>
        <p:xfrm>
          <a:off x="542925" y="724806"/>
          <a:ext cx="11432667" cy="4092040"/>
        </p:xfrm>
        <a:graphic>
          <a:graphicData uri="http://schemas.openxmlformats.org/drawingml/2006/table">
            <a:tbl>
              <a:tblPr firstRow="1">
                <a:tableStyleId>{BDBED569-4797-4DF1-A0F4-6AAB3CD982D8}</a:tableStyleId>
              </a:tblPr>
              <a:tblGrid>
                <a:gridCol w="345119">
                  <a:extLst>
                    <a:ext uri="{9D8B030D-6E8A-4147-A177-3AD203B41FA5}">
                      <a16:colId xmlns="" xmlns:a16="http://schemas.microsoft.com/office/drawing/2014/main" val="2036973316"/>
                    </a:ext>
                  </a:extLst>
                </a:gridCol>
                <a:gridCol w="4168074">
                  <a:extLst>
                    <a:ext uri="{9D8B030D-6E8A-4147-A177-3AD203B41FA5}">
                      <a16:colId xmlns="" xmlns:a16="http://schemas.microsoft.com/office/drawing/2014/main" val="2675974218"/>
                    </a:ext>
                  </a:extLst>
                </a:gridCol>
                <a:gridCol w="885002">
                  <a:extLst>
                    <a:ext uri="{9D8B030D-6E8A-4147-A177-3AD203B41FA5}">
                      <a16:colId xmlns="" xmlns:a16="http://schemas.microsoft.com/office/drawing/2014/main" val="1321407978"/>
                    </a:ext>
                  </a:extLst>
                </a:gridCol>
                <a:gridCol w="865970">
                  <a:extLst>
                    <a:ext uri="{9D8B030D-6E8A-4147-A177-3AD203B41FA5}">
                      <a16:colId xmlns="" xmlns:a16="http://schemas.microsoft.com/office/drawing/2014/main" val="3940486560"/>
                    </a:ext>
                  </a:extLst>
                </a:gridCol>
                <a:gridCol w="1037260">
                  <a:extLst>
                    <a:ext uri="{9D8B030D-6E8A-4147-A177-3AD203B41FA5}">
                      <a16:colId xmlns="" xmlns:a16="http://schemas.microsoft.com/office/drawing/2014/main" val="2582496178"/>
                    </a:ext>
                  </a:extLst>
                </a:gridCol>
                <a:gridCol w="1046777">
                  <a:extLst>
                    <a:ext uri="{9D8B030D-6E8A-4147-A177-3AD203B41FA5}">
                      <a16:colId xmlns="" xmlns:a16="http://schemas.microsoft.com/office/drawing/2014/main" val="2309064503"/>
                    </a:ext>
                  </a:extLst>
                </a:gridCol>
                <a:gridCol w="1065809">
                  <a:extLst>
                    <a:ext uri="{9D8B030D-6E8A-4147-A177-3AD203B41FA5}">
                      <a16:colId xmlns="" xmlns:a16="http://schemas.microsoft.com/office/drawing/2014/main" val="134436944"/>
                    </a:ext>
                  </a:extLst>
                </a:gridCol>
                <a:gridCol w="1027744">
                  <a:extLst>
                    <a:ext uri="{9D8B030D-6E8A-4147-A177-3AD203B41FA5}">
                      <a16:colId xmlns="" xmlns:a16="http://schemas.microsoft.com/office/drawing/2014/main" val="3951075799"/>
                    </a:ext>
                  </a:extLst>
                </a:gridCol>
                <a:gridCol w="990912">
                  <a:extLst>
                    <a:ext uri="{9D8B030D-6E8A-4147-A177-3AD203B41FA5}">
                      <a16:colId xmlns="" xmlns:a16="http://schemas.microsoft.com/office/drawing/2014/main" val="922797380"/>
                    </a:ext>
                  </a:extLst>
                </a:gridCol>
              </a:tblGrid>
              <a:tr h="99418">
                <a:tc rowSpan="3"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п/п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показателя, а также пояснение причин недостижения показателя, рисков недостижения показателя при их наличии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b="0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2025</a:t>
                      </a:r>
                      <a:endParaRPr lang="ru-RU" sz="12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</a:t>
                      </a:r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6C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81840185"/>
                  </a:ext>
                </a:extLst>
              </a:tr>
              <a:tr h="181069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План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Факт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Плановые значения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Фактические значения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5679908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01.04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01.07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01.10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</a:t>
                      </a: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31.12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82175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3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Укомплектованность медицинских организаций, оказывающих медицинскую помощь в амбулаторных условиях (доля занятых физическими лицами должностей от общего количества должностей в медицинских учреждениях, оказывающих медицинскую помощь в амбулаторных условиях), врачей, %</a:t>
                      </a:r>
                      <a:endParaRPr lang="ru-RU" sz="1300" b="0" dirty="0"/>
                    </a:p>
                  </a:txBody>
                  <a:tcPr>
                    <a:solidFill>
                      <a:srgbClr val="9FE0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95,0</a:t>
                      </a:r>
                      <a:endParaRPr lang="ru-RU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99,27</a:t>
                      </a:r>
                      <a:endParaRPr lang="ru-RU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95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99,2</a:t>
                      </a:r>
                      <a:endParaRPr lang="ru-RU" sz="1300" dirty="0"/>
                    </a:p>
                  </a:txBody>
                  <a:tcPr>
                    <a:solidFill>
                      <a:srgbClr val="9FE0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98,5</a:t>
                      </a:r>
                    </a:p>
                    <a:p>
                      <a:pPr algn="ctr"/>
                      <a:endParaRPr lang="ru-RU" sz="1300" dirty="0"/>
                    </a:p>
                  </a:txBody>
                  <a:tcPr>
                    <a:solidFill>
                      <a:srgbClr val="9FE0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76530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4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Укомплектованность медицинских организаций, оказывающих медицинскую помощь в амбулаторных условиях (доля занятых физическими лицами должностей от общего количества должностей в медицинских учреждениях, оказывающих медицинскую помощь в амбулаторных условиях), средних медработников, %</a:t>
                      </a:r>
                      <a:endParaRPr lang="ru-RU" sz="1300" b="0" dirty="0"/>
                    </a:p>
                  </a:txBody>
                  <a:tcPr>
                    <a:solidFill>
                      <a:srgbClr val="9FE0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95,0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98,49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95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98,5</a:t>
                      </a:r>
                      <a:endParaRPr lang="ru-RU" sz="1300" dirty="0"/>
                    </a:p>
                  </a:txBody>
                  <a:tcPr>
                    <a:solidFill>
                      <a:srgbClr val="9FE0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99,7</a:t>
                      </a:r>
                      <a:endParaRPr lang="ru-RU" sz="1300" dirty="0"/>
                    </a:p>
                  </a:txBody>
                  <a:tcPr>
                    <a:solidFill>
                      <a:srgbClr val="9FE0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5519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96510127"/>
                  </a:ext>
                </a:extLst>
              </a:tr>
            </a:tbl>
          </a:graphicData>
        </a:graphic>
      </p:graphicFrame>
      <p:graphicFrame>
        <p:nvGraphicFramePr>
          <p:cNvPr id="13" name="Таблица 12">
            <a:extLst>
              <a:ext uri="{FF2B5EF4-FFF2-40B4-BE49-F238E27FC236}">
                <a16:creationId xmlns="" xmlns:a16="http://schemas.microsoft.com/office/drawing/2014/main" id="{937403C6-145C-9855-3FC9-450F987CB9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6081763"/>
              </p:ext>
            </p:extLst>
          </p:nvPr>
        </p:nvGraphicFramePr>
        <p:xfrm>
          <a:off x="543052" y="5980557"/>
          <a:ext cx="11432540" cy="548640"/>
        </p:xfrm>
        <a:graphic>
          <a:graphicData uri="http://schemas.openxmlformats.org/drawingml/2006/table">
            <a:tbl>
              <a:tblPr firstRow="1">
                <a:tableStyleId>{BDBED569-4797-4DF1-A0F4-6AAB3CD982D8}</a:tableStyleId>
              </a:tblPr>
              <a:tblGrid>
                <a:gridCol w="1304798"/>
                <a:gridCol w="3533775">
                  <a:extLst>
                    <a:ext uri="{9D8B030D-6E8A-4147-A177-3AD203B41FA5}">
                      <a16:colId xmlns="" xmlns:a16="http://schemas.microsoft.com/office/drawing/2014/main" val="2675974218"/>
                    </a:ext>
                  </a:extLst>
                </a:gridCol>
                <a:gridCol w="2924175">
                  <a:extLst>
                    <a:ext uri="{9D8B030D-6E8A-4147-A177-3AD203B41FA5}">
                      <a16:colId xmlns="" xmlns:a16="http://schemas.microsoft.com/office/drawing/2014/main" val="1321407978"/>
                    </a:ext>
                  </a:extLst>
                </a:gridCol>
                <a:gridCol w="1390650">
                  <a:extLst>
                    <a:ext uri="{9D8B030D-6E8A-4147-A177-3AD203B41FA5}">
                      <a16:colId xmlns="" xmlns:a16="http://schemas.microsoft.com/office/drawing/2014/main" val="3940486560"/>
                    </a:ext>
                  </a:extLst>
                </a:gridCol>
                <a:gridCol w="2279142">
                  <a:extLst>
                    <a:ext uri="{9D8B030D-6E8A-4147-A177-3AD203B41FA5}">
                      <a16:colId xmlns="" xmlns:a16="http://schemas.microsoft.com/office/drawing/2014/main" val="258249617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№ показателя</a:t>
                      </a: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Ответственное лицо, Ф.И.О.</a:t>
                      </a: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Должность</a:t>
                      </a: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Телефон</a:t>
                      </a: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E-mail</a:t>
                      </a:r>
                      <a:endParaRPr lang="ru-RU" sz="12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2907798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3,4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Колесников Василий</a:t>
                      </a:r>
                      <a:r>
                        <a:rPr lang="ru-RU" sz="1200" baseline="0" dirty="0" smtClean="0"/>
                        <a:t> </a:t>
                      </a:r>
                      <a:r>
                        <a:rPr lang="ru-RU" sz="1200" dirty="0" smtClean="0"/>
                        <a:t>Иванович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Глава района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dirty="0" smtClean="0"/>
                        <a:t>8465321258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colesnikov.vas@yandex.ru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765300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9885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0F5DE9DB-4C96-1858-598B-A4C94F1E4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2392" y="6356350"/>
            <a:ext cx="2743200" cy="365125"/>
          </a:xfrm>
        </p:spPr>
        <p:txBody>
          <a:bodyPr/>
          <a:lstStyle/>
          <a:p>
            <a:fld id="{AF7738F9-84EE-4F22-9BF0-D967A787D7D1}" type="slidenum">
              <a:rPr lang="ru-RU" smtClean="0"/>
              <a:t>6</a:t>
            </a:fld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7CDDDF4-E47B-6A64-4868-5C6D1465CB43}"/>
              </a:ext>
            </a:extLst>
          </p:cNvPr>
          <p:cNvSpPr txBox="1"/>
          <p:nvPr/>
        </p:nvSpPr>
        <p:spPr>
          <a:xfrm>
            <a:off x="448996" y="228600"/>
            <a:ext cx="1152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6CEF"/>
                </a:solidFill>
                <a:latin typeface="Helvetica" panose="020B0604020202020204" pitchFamily="2" charset="0"/>
              </a:rPr>
              <a:t>Национальный проект </a:t>
            </a:r>
            <a:r>
              <a:rPr lang="ru-RU" dirty="0" smtClean="0">
                <a:solidFill>
                  <a:srgbClr val="006CEF"/>
                </a:solidFill>
                <a:latin typeface="Helvetica" panose="020B0604020202020204" pitchFamily="2" charset="0"/>
              </a:rPr>
              <a:t>«Продолжительная и активная жизнь» </a:t>
            </a:r>
            <a:r>
              <a:rPr lang="ru-RU" dirty="0">
                <a:solidFill>
                  <a:srgbClr val="006CEF"/>
                </a:solidFill>
                <a:latin typeface="Helvetica" panose="020B0604020202020204" pitchFamily="2" charset="0"/>
              </a:rPr>
              <a:t>(целевые показатели)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="" xmlns:a16="http://schemas.microsoft.com/office/drawing/2014/main" id="{2DDD6443-E80A-2B1B-925E-0858957971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0116438"/>
              </p:ext>
            </p:extLst>
          </p:nvPr>
        </p:nvGraphicFramePr>
        <p:xfrm>
          <a:off x="542925" y="724806"/>
          <a:ext cx="11432667" cy="4092040"/>
        </p:xfrm>
        <a:graphic>
          <a:graphicData uri="http://schemas.openxmlformats.org/drawingml/2006/table">
            <a:tbl>
              <a:tblPr firstRow="1">
                <a:tableStyleId>{BDBED569-4797-4DF1-A0F4-6AAB3CD982D8}</a:tableStyleId>
              </a:tblPr>
              <a:tblGrid>
                <a:gridCol w="345119">
                  <a:extLst>
                    <a:ext uri="{9D8B030D-6E8A-4147-A177-3AD203B41FA5}">
                      <a16:colId xmlns="" xmlns:a16="http://schemas.microsoft.com/office/drawing/2014/main" val="2036973316"/>
                    </a:ext>
                  </a:extLst>
                </a:gridCol>
                <a:gridCol w="4168074">
                  <a:extLst>
                    <a:ext uri="{9D8B030D-6E8A-4147-A177-3AD203B41FA5}">
                      <a16:colId xmlns="" xmlns:a16="http://schemas.microsoft.com/office/drawing/2014/main" val="2675974218"/>
                    </a:ext>
                  </a:extLst>
                </a:gridCol>
                <a:gridCol w="885002">
                  <a:extLst>
                    <a:ext uri="{9D8B030D-6E8A-4147-A177-3AD203B41FA5}">
                      <a16:colId xmlns="" xmlns:a16="http://schemas.microsoft.com/office/drawing/2014/main" val="1321407978"/>
                    </a:ext>
                  </a:extLst>
                </a:gridCol>
                <a:gridCol w="865970">
                  <a:extLst>
                    <a:ext uri="{9D8B030D-6E8A-4147-A177-3AD203B41FA5}">
                      <a16:colId xmlns="" xmlns:a16="http://schemas.microsoft.com/office/drawing/2014/main" val="3940486560"/>
                    </a:ext>
                  </a:extLst>
                </a:gridCol>
                <a:gridCol w="1037260">
                  <a:extLst>
                    <a:ext uri="{9D8B030D-6E8A-4147-A177-3AD203B41FA5}">
                      <a16:colId xmlns="" xmlns:a16="http://schemas.microsoft.com/office/drawing/2014/main" val="2582496178"/>
                    </a:ext>
                  </a:extLst>
                </a:gridCol>
                <a:gridCol w="1046777">
                  <a:extLst>
                    <a:ext uri="{9D8B030D-6E8A-4147-A177-3AD203B41FA5}">
                      <a16:colId xmlns="" xmlns:a16="http://schemas.microsoft.com/office/drawing/2014/main" val="2309064503"/>
                    </a:ext>
                  </a:extLst>
                </a:gridCol>
                <a:gridCol w="1065809">
                  <a:extLst>
                    <a:ext uri="{9D8B030D-6E8A-4147-A177-3AD203B41FA5}">
                      <a16:colId xmlns="" xmlns:a16="http://schemas.microsoft.com/office/drawing/2014/main" val="134436944"/>
                    </a:ext>
                  </a:extLst>
                </a:gridCol>
                <a:gridCol w="1027744">
                  <a:extLst>
                    <a:ext uri="{9D8B030D-6E8A-4147-A177-3AD203B41FA5}">
                      <a16:colId xmlns="" xmlns:a16="http://schemas.microsoft.com/office/drawing/2014/main" val="3951075799"/>
                    </a:ext>
                  </a:extLst>
                </a:gridCol>
                <a:gridCol w="990912">
                  <a:extLst>
                    <a:ext uri="{9D8B030D-6E8A-4147-A177-3AD203B41FA5}">
                      <a16:colId xmlns="" xmlns:a16="http://schemas.microsoft.com/office/drawing/2014/main" val="922797380"/>
                    </a:ext>
                  </a:extLst>
                </a:gridCol>
              </a:tblGrid>
              <a:tr h="99418">
                <a:tc rowSpan="3"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п/п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показателя, а также пояснение причин недостижения показателя, рисков недостижения показателя при их наличии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b="0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2025</a:t>
                      </a:r>
                      <a:endParaRPr lang="ru-RU" sz="12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</a:t>
                      </a:r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6C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81840185"/>
                  </a:ext>
                </a:extLst>
              </a:tr>
              <a:tr h="181069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План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Факт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Плановые значения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Фактические значения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5679908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01.04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01.07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01.10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</a:t>
                      </a: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31.12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82175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5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Укомплектованность медицинских организаций, оказывающих медицинскую помощь в стационарных условиях (доля занятых физическими лицами должностей от общего количества должностей в медицинских учреждениях, оказывающих медицинскую помощь в стационарных условиях), врачей,%</a:t>
                      </a:r>
                      <a:endParaRPr lang="ru-RU" sz="1300" b="0" dirty="0"/>
                    </a:p>
                  </a:txBody>
                  <a:tcPr>
                    <a:solidFill>
                      <a:srgbClr val="9FE0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95,0</a:t>
                      </a:r>
                      <a:endParaRPr lang="ru-RU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100</a:t>
                      </a:r>
                      <a:endParaRPr lang="ru-RU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95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100</a:t>
                      </a:r>
                      <a:endParaRPr lang="ru-RU" sz="1300" dirty="0"/>
                    </a:p>
                  </a:txBody>
                  <a:tcPr>
                    <a:solidFill>
                      <a:srgbClr val="9FE0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100</a:t>
                      </a:r>
                      <a:endParaRPr lang="ru-RU" sz="1300" dirty="0"/>
                    </a:p>
                  </a:txBody>
                  <a:tcPr>
                    <a:solidFill>
                      <a:srgbClr val="9FE0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76530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6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Укомплектованность медицинских организаций, оказывающих медицинскую помощь в стационарных условиях (доля занятых физическими лицами должностей от общего количества должностей в медицинских учреждениях, оказывающих медицинскую помощь в стационарных условиях), средних медработников,%</a:t>
                      </a:r>
                      <a:endParaRPr lang="ru-RU" sz="1300" b="0" dirty="0"/>
                    </a:p>
                  </a:txBody>
                  <a:tcPr>
                    <a:solidFill>
                      <a:srgbClr val="9FE0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95,0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100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95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96,4</a:t>
                      </a:r>
                      <a:endParaRPr lang="ru-RU" sz="1300" dirty="0"/>
                    </a:p>
                  </a:txBody>
                  <a:tcPr>
                    <a:solidFill>
                      <a:srgbClr val="9FE0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100</a:t>
                      </a:r>
                      <a:endParaRPr lang="ru-RU" sz="1300" dirty="0"/>
                    </a:p>
                  </a:txBody>
                  <a:tcPr>
                    <a:solidFill>
                      <a:srgbClr val="9FE0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5519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96510127"/>
                  </a:ext>
                </a:extLst>
              </a:tr>
            </a:tbl>
          </a:graphicData>
        </a:graphic>
      </p:graphicFrame>
      <p:graphicFrame>
        <p:nvGraphicFramePr>
          <p:cNvPr id="13" name="Таблица 12">
            <a:extLst>
              <a:ext uri="{FF2B5EF4-FFF2-40B4-BE49-F238E27FC236}">
                <a16:creationId xmlns="" xmlns:a16="http://schemas.microsoft.com/office/drawing/2014/main" id="{937403C6-145C-9855-3FC9-450F987CB9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0685586"/>
              </p:ext>
            </p:extLst>
          </p:nvPr>
        </p:nvGraphicFramePr>
        <p:xfrm>
          <a:off x="543052" y="5553837"/>
          <a:ext cx="11432540" cy="548640"/>
        </p:xfrm>
        <a:graphic>
          <a:graphicData uri="http://schemas.openxmlformats.org/drawingml/2006/table">
            <a:tbl>
              <a:tblPr firstRow="1">
                <a:tableStyleId>{BDBED569-4797-4DF1-A0F4-6AAB3CD982D8}</a:tableStyleId>
              </a:tblPr>
              <a:tblGrid>
                <a:gridCol w="1304798"/>
                <a:gridCol w="3533775">
                  <a:extLst>
                    <a:ext uri="{9D8B030D-6E8A-4147-A177-3AD203B41FA5}">
                      <a16:colId xmlns="" xmlns:a16="http://schemas.microsoft.com/office/drawing/2014/main" val="2675974218"/>
                    </a:ext>
                  </a:extLst>
                </a:gridCol>
                <a:gridCol w="2924175">
                  <a:extLst>
                    <a:ext uri="{9D8B030D-6E8A-4147-A177-3AD203B41FA5}">
                      <a16:colId xmlns="" xmlns:a16="http://schemas.microsoft.com/office/drawing/2014/main" val="1321407978"/>
                    </a:ext>
                  </a:extLst>
                </a:gridCol>
                <a:gridCol w="1390650">
                  <a:extLst>
                    <a:ext uri="{9D8B030D-6E8A-4147-A177-3AD203B41FA5}">
                      <a16:colId xmlns="" xmlns:a16="http://schemas.microsoft.com/office/drawing/2014/main" val="3940486560"/>
                    </a:ext>
                  </a:extLst>
                </a:gridCol>
                <a:gridCol w="2279142">
                  <a:extLst>
                    <a:ext uri="{9D8B030D-6E8A-4147-A177-3AD203B41FA5}">
                      <a16:colId xmlns="" xmlns:a16="http://schemas.microsoft.com/office/drawing/2014/main" val="258249617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№ показателя</a:t>
                      </a: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Ответственное лицо, Ф.И.О.</a:t>
                      </a: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Должность</a:t>
                      </a: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Телефон</a:t>
                      </a: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E-mail</a:t>
                      </a:r>
                      <a:endParaRPr lang="ru-RU" sz="12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2907798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5,6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Колесников Василий</a:t>
                      </a:r>
                      <a:r>
                        <a:rPr lang="ru-RU" sz="1200" baseline="0" dirty="0" smtClean="0"/>
                        <a:t> </a:t>
                      </a:r>
                      <a:r>
                        <a:rPr lang="ru-RU" sz="1200" dirty="0" smtClean="0"/>
                        <a:t>Иванович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Глава района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dirty="0" smtClean="0"/>
                        <a:t>8465321258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colesnikov.vas@yandex.ru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765300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363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0F5DE9DB-4C96-1858-598B-A4C94F1E4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2392" y="6356350"/>
            <a:ext cx="2743200" cy="365125"/>
          </a:xfrm>
        </p:spPr>
        <p:txBody>
          <a:bodyPr/>
          <a:lstStyle/>
          <a:p>
            <a:fld id="{AF7738F9-84EE-4F22-9BF0-D967A787D7D1}" type="slidenum">
              <a:rPr lang="ru-RU" smtClean="0"/>
              <a:t>7</a:t>
            </a:fld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7CDDDF4-E47B-6A64-4868-5C6D1465CB43}"/>
              </a:ext>
            </a:extLst>
          </p:cNvPr>
          <p:cNvSpPr txBox="1"/>
          <p:nvPr/>
        </p:nvSpPr>
        <p:spPr>
          <a:xfrm>
            <a:off x="448996" y="228600"/>
            <a:ext cx="1152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6CEF"/>
                </a:solidFill>
                <a:latin typeface="Helvetica" panose="020B0604020202020204" pitchFamily="2" charset="0"/>
              </a:rPr>
              <a:t>Национальный проект </a:t>
            </a:r>
            <a:r>
              <a:rPr lang="ru-RU" dirty="0" smtClean="0">
                <a:solidFill>
                  <a:srgbClr val="006CEF"/>
                </a:solidFill>
                <a:latin typeface="Helvetica" panose="020B0604020202020204" pitchFamily="2" charset="0"/>
              </a:rPr>
              <a:t>«Молодежь и дети» </a:t>
            </a:r>
            <a:r>
              <a:rPr lang="ru-RU" dirty="0">
                <a:solidFill>
                  <a:srgbClr val="006CEF"/>
                </a:solidFill>
                <a:latin typeface="Helvetica" panose="020B0604020202020204" pitchFamily="2" charset="0"/>
              </a:rPr>
              <a:t>(целевые показатели)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="" xmlns:a16="http://schemas.microsoft.com/office/drawing/2014/main" id="{2DDD6443-E80A-2B1B-925E-0858957971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3645177"/>
              </p:ext>
            </p:extLst>
          </p:nvPr>
        </p:nvGraphicFramePr>
        <p:xfrm>
          <a:off x="542925" y="724806"/>
          <a:ext cx="11432667" cy="3192880"/>
        </p:xfrm>
        <a:graphic>
          <a:graphicData uri="http://schemas.openxmlformats.org/drawingml/2006/table">
            <a:tbl>
              <a:tblPr firstRow="1">
                <a:tableStyleId>{BDBED569-4797-4DF1-A0F4-6AAB3CD982D8}</a:tableStyleId>
              </a:tblPr>
              <a:tblGrid>
                <a:gridCol w="345119">
                  <a:extLst>
                    <a:ext uri="{9D8B030D-6E8A-4147-A177-3AD203B41FA5}">
                      <a16:colId xmlns="" xmlns:a16="http://schemas.microsoft.com/office/drawing/2014/main" val="2036973316"/>
                    </a:ext>
                  </a:extLst>
                </a:gridCol>
                <a:gridCol w="4168074">
                  <a:extLst>
                    <a:ext uri="{9D8B030D-6E8A-4147-A177-3AD203B41FA5}">
                      <a16:colId xmlns="" xmlns:a16="http://schemas.microsoft.com/office/drawing/2014/main" val="2675974218"/>
                    </a:ext>
                  </a:extLst>
                </a:gridCol>
                <a:gridCol w="885002">
                  <a:extLst>
                    <a:ext uri="{9D8B030D-6E8A-4147-A177-3AD203B41FA5}">
                      <a16:colId xmlns="" xmlns:a16="http://schemas.microsoft.com/office/drawing/2014/main" val="1321407978"/>
                    </a:ext>
                  </a:extLst>
                </a:gridCol>
                <a:gridCol w="865970">
                  <a:extLst>
                    <a:ext uri="{9D8B030D-6E8A-4147-A177-3AD203B41FA5}">
                      <a16:colId xmlns="" xmlns:a16="http://schemas.microsoft.com/office/drawing/2014/main" val="3940486560"/>
                    </a:ext>
                  </a:extLst>
                </a:gridCol>
                <a:gridCol w="1037260">
                  <a:extLst>
                    <a:ext uri="{9D8B030D-6E8A-4147-A177-3AD203B41FA5}">
                      <a16:colId xmlns="" xmlns:a16="http://schemas.microsoft.com/office/drawing/2014/main" val="2582496178"/>
                    </a:ext>
                  </a:extLst>
                </a:gridCol>
                <a:gridCol w="1046777">
                  <a:extLst>
                    <a:ext uri="{9D8B030D-6E8A-4147-A177-3AD203B41FA5}">
                      <a16:colId xmlns="" xmlns:a16="http://schemas.microsoft.com/office/drawing/2014/main" val="2309064503"/>
                    </a:ext>
                  </a:extLst>
                </a:gridCol>
                <a:gridCol w="1065809">
                  <a:extLst>
                    <a:ext uri="{9D8B030D-6E8A-4147-A177-3AD203B41FA5}">
                      <a16:colId xmlns="" xmlns:a16="http://schemas.microsoft.com/office/drawing/2014/main" val="134436944"/>
                    </a:ext>
                  </a:extLst>
                </a:gridCol>
                <a:gridCol w="1027744">
                  <a:extLst>
                    <a:ext uri="{9D8B030D-6E8A-4147-A177-3AD203B41FA5}">
                      <a16:colId xmlns="" xmlns:a16="http://schemas.microsoft.com/office/drawing/2014/main" val="3951075799"/>
                    </a:ext>
                  </a:extLst>
                </a:gridCol>
                <a:gridCol w="990912">
                  <a:extLst>
                    <a:ext uri="{9D8B030D-6E8A-4147-A177-3AD203B41FA5}">
                      <a16:colId xmlns="" xmlns:a16="http://schemas.microsoft.com/office/drawing/2014/main" val="922797380"/>
                    </a:ext>
                  </a:extLst>
                </a:gridCol>
              </a:tblGrid>
              <a:tr h="99418">
                <a:tc rowSpan="3"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п/п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показателя, а также пояснение причин недостижения показателя, рисков недостижения показателя при их наличии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b="0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2025</a:t>
                      </a:r>
                      <a:endParaRPr lang="ru-RU" sz="12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</a:t>
                      </a:r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6C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81840185"/>
                  </a:ext>
                </a:extLst>
              </a:tr>
              <a:tr h="181069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План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Факт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Плановые значения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Фактические значения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5679908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01.04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01.07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01.10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</a:t>
                      </a: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31.12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82175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1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Численность молодых людей, вовлеченных в мероприятия, направленные на профессиональное развитие, чел.</a:t>
                      </a:r>
                      <a:endParaRPr lang="ru-RU" sz="1300" b="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813</a:t>
                      </a:r>
                      <a:endParaRPr lang="ru-RU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823</a:t>
                      </a:r>
                      <a:endParaRPr lang="ru-RU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1178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295</a:t>
                      </a:r>
                      <a:endParaRPr lang="ru-RU" sz="13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632</a:t>
                      </a:r>
                      <a:endParaRPr lang="ru-RU" sz="13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92907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2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Численность молодежи, охваченной мероприятиями, проводимыми на базе инфраструктуры молодежной политики, чел.</a:t>
                      </a:r>
                      <a:endParaRPr lang="ru-RU" sz="1300" b="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1478</a:t>
                      </a:r>
                      <a:endParaRPr lang="ru-RU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1520</a:t>
                      </a:r>
                      <a:endParaRPr lang="ru-RU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1478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535</a:t>
                      </a:r>
                      <a:endParaRPr lang="ru-RU" sz="13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887</a:t>
                      </a:r>
                      <a:endParaRPr lang="ru-RU" sz="13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76530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3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молодых людей, участвующих в проектах и программах, направленных на патриотическое воспитание, чел.</a:t>
                      </a:r>
                      <a:endParaRPr lang="ru-RU" sz="1300" b="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2083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2146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2194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653</a:t>
                      </a:r>
                      <a:endParaRPr lang="ru-RU" sz="13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1338</a:t>
                      </a:r>
                      <a:endParaRPr lang="ru-RU" sz="13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5519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3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3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96510127"/>
                  </a:ext>
                </a:extLst>
              </a:tr>
            </a:tbl>
          </a:graphicData>
        </a:graphic>
      </p:graphicFrame>
      <p:graphicFrame>
        <p:nvGraphicFramePr>
          <p:cNvPr id="13" name="Таблица 12">
            <a:extLst>
              <a:ext uri="{FF2B5EF4-FFF2-40B4-BE49-F238E27FC236}">
                <a16:creationId xmlns="" xmlns:a16="http://schemas.microsoft.com/office/drawing/2014/main" id="{937403C6-145C-9855-3FC9-450F987CB9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1528990"/>
              </p:ext>
            </p:extLst>
          </p:nvPr>
        </p:nvGraphicFramePr>
        <p:xfrm>
          <a:off x="543052" y="5344539"/>
          <a:ext cx="11432540" cy="934340"/>
        </p:xfrm>
        <a:graphic>
          <a:graphicData uri="http://schemas.openxmlformats.org/drawingml/2006/table">
            <a:tbl>
              <a:tblPr firstRow="1">
                <a:tableStyleId>{BDBED569-4797-4DF1-A0F4-6AAB3CD982D8}</a:tableStyleId>
              </a:tblPr>
              <a:tblGrid>
                <a:gridCol w="1304798"/>
                <a:gridCol w="3533775">
                  <a:extLst>
                    <a:ext uri="{9D8B030D-6E8A-4147-A177-3AD203B41FA5}">
                      <a16:colId xmlns="" xmlns:a16="http://schemas.microsoft.com/office/drawing/2014/main" val="2675974218"/>
                    </a:ext>
                  </a:extLst>
                </a:gridCol>
                <a:gridCol w="2924175">
                  <a:extLst>
                    <a:ext uri="{9D8B030D-6E8A-4147-A177-3AD203B41FA5}">
                      <a16:colId xmlns="" xmlns:a16="http://schemas.microsoft.com/office/drawing/2014/main" val="1321407978"/>
                    </a:ext>
                  </a:extLst>
                </a:gridCol>
                <a:gridCol w="1390650">
                  <a:extLst>
                    <a:ext uri="{9D8B030D-6E8A-4147-A177-3AD203B41FA5}">
                      <a16:colId xmlns="" xmlns:a16="http://schemas.microsoft.com/office/drawing/2014/main" val="3940486560"/>
                    </a:ext>
                  </a:extLst>
                </a:gridCol>
                <a:gridCol w="2279142">
                  <a:extLst>
                    <a:ext uri="{9D8B030D-6E8A-4147-A177-3AD203B41FA5}">
                      <a16:colId xmlns="" xmlns:a16="http://schemas.microsoft.com/office/drawing/2014/main" val="2582496178"/>
                    </a:ext>
                  </a:extLst>
                </a:gridCol>
              </a:tblGrid>
              <a:tr h="467170"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№ показателя</a:t>
                      </a: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Ответственное лицо, Ф.И.О.</a:t>
                      </a: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Должность</a:t>
                      </a: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Телефон</a:t>
                      </a: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E-mail</a:t>
                      </a:r>
                      <a:endParaRPr lang="ru-RU" sz="12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29077981"/>
                  </a:ext>
                </a:extLst>
              </a:tr>
              <a:tr h="46717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1,2,3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Колесников Василий</a:t>
                      </a:r>
                      <a:r>
                        <a:rPr lang="ru-RU" sz="1200" baseline="0" dirty="0" smtClean="0"/>
                        <a:t> </a:t>
                      </a:r>
                      <a:r>
                        <a:rPr lang="ru-RU" sz="1200" dirty="0" smtClean="0"/>
                        <a:t>Иванович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Глава района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dirty="0" smtClean="0"/>
                        <a:t>8465321258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colesnikov.vas@yandex.ru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765300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9939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0F5DE9DB-4C96-1858-598B-A4C94F1E4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2392" y="6356350"/>
            <a:ext cx="2743200" cy="365125"/>
          </a:xfrm>
        </p:spPr>
        <p:txBody>
          <a:bodyPr/>
          <a:lstStyle/>
          <a:p>
            <a:fld id="{AF7738F9-84EE-4F22-9BF0-D967A787D7D1}" type="slidenum">
              <a:rPr lang="ru-RU" smtClean="0"/>
              <a:t>8</a:t>
            </a:fld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7CDDDF4-E47B-6A64-4868-5C6D1465CB43}"/>
              </a:ext>
            </a:extLst>
          </p:cNvPr>
          <p:cNvSpPr txBox="1"/>
          <p:nvPr/>
        </p:nvSpPr>
        <p:spPr>
          <a:xfrm>
            <a:off x="448996" y="228600"/>
            <a:ext cx="1152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6CEF"/>
                </a:solidFill>
                <a:latin typeface="Helvetica" panose="020B0604020202020204" pitchFamily="2" charset="0"/>
              </a:rPr>
              <a:t>Национальный проект </a:t>
            </a:r>
            <a:r>
              <a:rPr lang="ru-RU" dirty="0" smtClean="0">
                <a:solidFill>
                  <a:srgbClr val="006CEF"/>
                </a:solidFill>
                <a:latin typeface="Helvetica" panose="020B0604020202020204" pitchFamily="2" charset="0"/>
              </a:rPr>
              <a:t>«Молодежь и дети» </a:t>
            </a:r>
            <a:r>
              <a:rPr lang="ru-RU" dirty="0">
                <a:solidFill>
                  <a:srgbClr val="006CEF"/>
                </a:solidFill>
                <a:latin typeface="Helvetica" panose="020B0604020202020204" pitchFamily="2" charset="0"/>
              </a:rPr>
              <a:t>(целевые показатели)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="" xmlns:a16="http://schemas.microsoft.com/office/drawing/2014/main" id="{2DDD6443-E80A-2B1B-925E-0858957971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0957485"/>
              </p:ext>
            </p:extLst>
          </p:nvPr>
        </p:nvGraphicFramePr>
        <p:xfrm>
          <a:off x="542925" y="724806"/>
          <a:ext cx="11432667" cy="3904080"/>
        </p:xfrm>
        <a:graphic>
          <a:graphicData uri="http://schemas.openxmlformats.org/drawingml/2006/table">
            <a:tbl>
              <a:tblPr firstRow="1">
                <a:tableStyleId>{BDBED569-4797-4DF1-A0F4-6AAB3CD982D8}</a:tableStyleId>
              </a:tblPr>
              <a:tblGrid>
                <a:gridCol w="345119">
                  <a:extLst>
                    <a:ext uri="{9D8B030D-6E8A-4147-A177-3AD203B41FA5}">
                      <a16:colId xmlns="" xmlns:a16="http://schemas.microsoft.com/office/drawing/2014/main" val="2036973316"/>
                    </a:ext>
                  </a:extLst>
                </a:gridCol>
                <a:gridCol w="4168074">
                  <a:extLst>
                    <a:ext uri="{9D8B030D-6E8A-4147-A177-3AD203B41FA5}">
                      <a16:colId xmlns="" xmlns:a16="http://schemas.microsoft.com/office/drawing/2014/main" val="2675974218"/>
                    </a:ext>
                  </a:extLst>
                </a:gridCol>
                <a:gridCol w="885002">
                  <a:extLst>
                    <a:ext uri="{9D8B030D-6E8A-4147-A177-3AD203B41FA5}">
                      <a16:colId xmlns="" xmlns:a16="http://schemas.microsoft.com/office/drawing/2014/main" val="1321407978"/>
                    </a:ext>
                  </a:extLst>
                </a:gridCol>
                <a:gridCol w="865970">
                  <a:extLst>
                    <a:ext uri="{9D8B030D-6E8A-4147-A177-3AD203B41FA5}">
                      <a16:colId xmlns="" xmlns:a16="http://schemas.microsoft.com/office/drawing/2014/main" val="3940486560"/>
                    </a:ext>
                  </a:extLst>
                </a:gridCol>
                <a:gridCol w="1037260">
                  <a:extLst>
                    <a:ext uri="{9D8B030D-6E8A-4147-A177-3AD203B41FA5}">
                      <a16:colId xmlns="" xmlns:a16="http://schemas.microsoft.com/office/drawing/2014/main" val="2582496178"/>
                    </a:ext>
                  </a:extLst>
                </a:gridCol>
                <a:gridCol w="1046777">
                  <a:extLst>
                    <a:ext uri="{9D8B030D-6E8A-4147-A177-3AD203B41FA5}">
                      <a16:colId xmlns="" xmlns:a16="http://schemas.microsoft.com/office/drawing/2014/main" val="2309064503"/>
                    </a:ext>
                  </a:extLst>
                </a:gridCol>
                <a:gridCol w="1065809">
                  <a:extLst>
                    <a:ext uri="{9D8B030D-6E8A-4147-A177-3AD203B41FA5}">
                      <a16:colId xmlns="" xmlns:a16="http://schemas.microsoft.com/office/drawing/2014/main" val="134436944"/>
                    </a:ext>
                  </a:extLst>
                </a:gridCol>
                <a:gridCol w="1027744">
                  <a:extLst>
                    <a:ext uri="{9D8B030D-6E8A-4147-A177-3AD203B41FA5}">
                      <a16:colId xmlns="" xmlns:a16="http://schemas.microsoft.com/office/drawing/2014/main" val="3951075799"/>
                    </a:ext>
                  </a:extLst>
                </a:gridCol>
                <a:gridCol w="990912">
                  <a:extLst>
                    <a:ext uri="{9D8B030D-6E8A-4147-A177-3AD203B41FA5}">
                      <a16:colId xmlns="" xmlns:a16="http://schemas.microsoft.com/office/drawing/2014/main" val="922797380"/>
                    </a:ext>
                  </a:extLst>
                </a:gridCol>
              </a:tblGrid>
              <a:tr h="99418">
                <a:tc rowSpan="3"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п/п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показателя, а также пояснение причин недостижения показателя, рисков недостижения показателя при их наличии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b="0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2025</a:t>
                      </a:r>
                      <a:endParaRPr lang="ru-RU" sz="12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</a:t>
                      </a:r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6C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81840185"/>
                  </a:ext>
                </a:extLst>
              </a:tr>
              <a:tr h="181069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План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Факт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Плановые значения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Фактические значения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5679908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01.04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01.07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01.10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</a:t>
                      </a: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31.12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82175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4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молодых семей, в том числе молодых семей имеющих детей, участвующих в мероприятиях по продвижению традиционных духовно-нравственных ценностей, в том числе в проекты и программы, направленные на патриотическое воспитание, в добровольческую и общественную деятельность, ед.</a:t>
                      </a:r>
                      <a:endParaRPr lang="ru-RU" sz="13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70</a:t>
                      </a:r>
                      <a:endParaRPr lang="ru-RU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71</a:t>
                      </a:r>
                      <a:endParaRPr lang="ru-RU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74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25</a:t>
                      </a:r>
                      <a:endParaRPr lang="ru-RU" sz="13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45</a:t>
                      </a:r>
                      <a:endParaRPr lang="ru-RU" sz="13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580898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5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Проведены мероприятия, направленные на увеличение численности детей и молодежи в возрасте до 35 лет, вовлеченных в социально-активную деятельность через патриотические проекты, чел.</a:t>
                      </a:r>
                      <a:endParaRPr lang="ru-RU" sz="1300" b="0" dirty="0"/>
                    </a:p>
                  </a:txBody>
                  <a:tcPr>
                    <a:solidFill>
                      <a:srgbClr val="9FE0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1345</a:t>
                      </a:r>
                      <a:endParaRPr lang="ru-RU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2021</a:t>
                      </a:r>
                      <a:endParaRPr lang="ru-RU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1210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345</a:t>
                      </a:r>
                      <a:endParaRPr lang="ru-RU" sz="13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1245</a:t>
                      </a:r>
                      <a:endParaRPr lang="ru-RU" sz="1300" dirty="0"/>
                    </a:p>
                  </a:txBody>
                  <a:tcPr>
                    <a:solidFill>
                      <a:srgbClr val="9FE0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92907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6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детей в возрасте от 5 до 18 лет, охваченных услугами дополнительного образования, %</a:t>
                      </a:r>
                      <a:endParaRPr lang="ru-RU" sz="1300" b="0" dirty="0"/>
                    </a:p>
                  </a:txBody>
                  <a:tcPr>
                    <a:solidFill>
                      <a:srgbClr val="9FE0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65,5</a:t>
                      </a:r>
                      <a:endParaRPr lang="ru-RU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76,7</a:t>
                      </a:r>
                      <a:endParaRPr lang="ru-RU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76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76,3</a:t>
                      </a:r>
                      <a:endParaRPr lang="ru-RU" sz="1300" dirty="0"/>
                    </a:p>
                  </a:txBody>
                  <a:tcPr>
                    <a:solidFill>
                      <a:srgbClr val="9FE0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84</a:t>
                      </a:r>
                      <a:endParaRPr lang="ru-RU" sz="1300" dirty="0"/>
                    </a:p>
                  </a:txBody>
                  <a:tcPr>
                    <a:solidFill>
                      <a:srgbClr val="9FE0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76530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7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Количество молодых людей, вовлеченных в добровольческую и общественную деятельность, чел.</a:t>
                      </a:r>
                      <a:endParaRPr lang="ru-RU" sz="13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982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992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1102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274</a:t>
                      </a:r>
                      <a:endParaRPr lang="ru-RU" sz="13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564</a:t>
                      </a:r>
                      <a:endParaRPr lang="ru-RU" sz="13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96510127"/>
                  </a:ext>
                </a:extLst>
              </a:tr>
            </a:tbl>
          </a:graphicData>
        </a:graphic>
      </p:graphicFrame>
      <p:graphicFrame>
        <p:nvGraphicFramePr>
          <p:cNvPr id="13" name="Таблица 12">
            <a:extLst>
              <a:ext uri="{FF2B5EF4-FFF2-40B4-BE49-F238E27FC236}">
                <a16:creationId xmlns="" xmlns:a16="http://schemas.microsoft.com/office/drawing/2014/main" id="{937403C6-145C-9855-3FC9-450F987CB9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7754517"/>
              </p:ext>
            </p:extLst>
          </p:nvPr>
        </p:nvGraphicFramePr>
        <p:xfrm>
          <a:off x="543052" y="5344539"/>
          <a:ext cx="11432540" cy="934340"/>
        </p:xfrm>
        <a:graphic>
          <a:graphicData uri="http://schemas.openxmlformats.org/drawingml/2006/table">
            <a:tbl>
              <a:tblPr firstRow="1">
                <a:tableStyleId>{BDBED569-4797-4DF1-A0F4-6AAB3CD982D8}</a:tableStyleId>
              </a:tblPr>
              <a:tblGrid>
                <a:gridCol w="1304798"/>
                <a:gridCol w="3533775">
                  <a:extLst>
                    <a:ext uri="{9D8B030D-6E8A-4147-A177-3AD203B41FA5}">
                      <a16:colId xmlns="" xmlns:a16="http://schemas.microsoft.com/office/drawing/2014/main" val="2675974218"/>
                    </a:ext>
                  </a:extLst>
                </a:gridCol>
                <a:gridCol w="2924175">
                  <a:extLst>
                    <a:ext uri="{9D8B030D-6E8A-4147-A177-3AD203B41FA5}">
                      <a16:colId xmlns="" xmlns:a16="http://schemas.microsoft.com/office/drawing/2014/main" val="1321407978"/>
                    </a:ext>
                  </a:extLst>
                </a:gridCol>
                <a:gridCol w="1390650">
                  <a:extLst>
                    <a:ext uri="{9D8B030D-6E8A-4147-A177-3AD203B41FA5}">
                      <a16:colId xmlns="" xmlns:a16="http://schemas.microsoft.com/office/drawing/2014/main" val="3940486560"/>
                    </a:ext>
                  </a:extLst>
                </a:gridCol>
                <a:gridCol w="2279142">
                  <a:extLst>
                    <a:ext uri="{9D8B030D-6E8A-4147-A177-3AD203B41FA5}">
                      <a16:colId xmlns="" xmlns:a16="http://schemas.microsoft.com/office/drawing/2014/main" val="2582496178"/>
                    </a:ext>
                  </a:extLst>
                </a:gridCol>
              </a:tblGrid>
              <a:tr h="467170"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№ показателя</a:t>
                      </a: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Ответственное лицо, Ф.И.О.</a:t>
                      </a: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Должность</a:t>
                      </a: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Телефон</a:t>
                      </a: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E-mail</a:t>
                      </a:r>
                      <a:endParaRPr lang="ru-RU" sz="12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29077981"/>
                  </a:ext>
                </a:extLst>
              </a:tr>
              <a:tr h="46717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4</a:t>
                      </a:r>
                      <a:r>
                        <a:rPr lang="ru-RU" sz="1200" smtClean="0"/>
                        <a:t>, 5, 6, 7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Колесников Василий</a:t>
                      </a:r>
                      <a:r>
                        <a:rPr lang="ru-RU" sz="1200" baseline="0" dirty="0" smtClean="0"/>
                        <a:t> </a:t>
                      </a:r>
                      <a:r>
                        <a:rPr lang="ru-RU" sz="1200" dirty="0" smtClean="0"/>
                        <a:t>Иванович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Глава района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dirty="0" smtClean="0"/>
                        <a:t>8465321258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colesnikov.vas@yandex.ru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765300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8950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0F5DE9DB-4C96-1858-598B-A4C94F1E4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2392" y="6356350"/>
            <a:ext cx="2743200" cy="365125"/>
          </a:xfrm>
        </p:spPr>
        <p:txBody>
          <a:bodyPr/>
          <a:lstStyle/>
          <a:p>
            <a:fld id="{AF7738F9-84EE-4F22-9BF0-D967A787D7D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7CDDDF4-E47B-6A64-4868-5C6D1465CB43}"/>
              </a:ext>
            </a:extLst>
          </p:cNvPr>
          <p:cNvSpPr txBox="1"/>
          <p:nvPr/>
        </p:nvSpPr>
        <p:spPr>
          <a:xfrm>
            <a:off x="448996" y="228600"/>
            <a:ext cx="1152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6CEF"/>
                </a:solidFill>
                <a:latin typeface="Helvetica" panose="020B0604020202020204" pitchFamily="2" charset="0"/>
              </a:rPr>
              <a:t>Национальные проекты «Семья» и «Молодежь и дети» </a:t>
            </a:r>
            <a:r>
              <a:rPr lang="ru-RU" dirty="0">
                <a:solidFill>
                  <a:srgbClr val="006CEF"/>
                </a:solidFill>
                <a:latin typeface="Helvetica" panose="020B0604020202020204" pitchFamily="2" charset="0"/>
              </a:rPr>
              <a:t>(целевые показатели)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="" xmlns:a16="http://schemas.microsoft.com/office/drawing/2014/main" id="{2DDD6443-E80A-2B1B-925E-0858957971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0549460"/>
              </p:ext>
            </p:extLst>
          </p:nvPr>
        </p:nvGraphicFramePr>
        <p:xfrm>
          <a:off x="542925" y="724806"/>
          <a:ext cx="11432667" cy="2933800"/>
        </p:xfrm>
        <a:graphic>
          <a:graphicData uri="http://schemas.openxmlformats.org/drawingml/2006/table">
            <a:tbl>
              <a:tblPr firstRow="1">
                <a:tableStyleId>{BDBED569-4797-4DF1-A0F4-6AAB3CD982D8}</a:tableStyleId>
              </a:tblPr>
              <a:tblGrid>
                <a:gridCol w="345119">
                  <a:extLst>
                    <a:ext uri="{9D8B030D-6E8A-4147-A177-3AD203B41FA5}">
                      <a16:colId xmlns="" xmlns:a16="http://schemas.microsoft.com/office/drawing/2014/main" val="2036973316"/>
                    </a:ext>
                  </a:extLst>
                </a:gridCol>
                <a:gridCol w="4168074">
                  <a:extLst>
                    <a:ext uri="{9D8B030D-6E8A-4147-A177-3AD203B41FA5}">
                      <a16:colId xmlns="" xmlns:a16="http://schemas.microsoft.com/office/drawing/2014/main" val="2675974218"/>
                    </a:ext>
                  </a:extLst>
                </a:gridCol>
                <a:gridCol w="885002">
                  <a:extLst>
                    <a:ext uri="{9D8B030D-6E8A-4147-A177-3AD203B41FA5}">
                      <a16:colId xmlns="" xmlns:a16="http://schemas.microsoft.com/office/drawing/2014/main" val="1321407978"/>
                    </a:ext>
                  </a:extLst>
                </a:gridCol>
                <a:gridCol w="865970">
                  <a:extLst>
                    <a:ext uri="{9D8B030D-6E8A-4147-A177-3AD203B41FA5}">
                      <a16:colId xmlns="" xmlns:a16="http://schemas.microsoft.com/office/drawing/2014/main" val="3940486560"/>
                    </a:ext>
                  </a:extLst>
                </a:gridCol>
                <a:gridCol w="1037260">
                  <a:extLst>
                    <a:ext uri="{9D8B030D-6E8A-4147-A177-3AD203B41FA5}">
                      <a16:colId xmlns="" xmlns:a16="http://schemas.microsoft.com/office/drawing/2014/main" val="2582496178"/>
                    </a:ext>
                  </a:extLst>
                </a:gridCol>
                <a:gridCol w="1046777">
                  <a:extLst>
                    <a:ext uri="{9D8B030D-6E8A-4147-A177-3AD203B41FA5}">
                      <a16:colId xmlns="" xmlns:a16="http://schemas.microsoft.com/office/drawing/2014/main" val="2309064503"/>
                    </a:ext>
                  </a:extLst>
                </a:gridCol>
                <a:gridCol w="1065809">
                  <a:extLst>
                    <a:ext uri="{9D8B030D-6E8A-4147-A177-3AD203B41FA5}">
                      <a16:colId xmlns="" xmlns:a16="http://schemas.microsoft.com/office/drawing/2014/main" val="134436944"/>
                    </a:ext>
                  </a:extLst>
                </a:gridCol>
                <a:gridCol w="1027744">
                  <a:extLst>
                    <a:ext uri="{9D8B030D-6E8A-4147-A177-3AD203B41FA5}">
                      <a16:colId xmlns="" xmlns:a16="http://schemas.microsoft.com/office/drawing/2014/main" val="3951075799"/>
                    </a:ext>
                  </a:extLst>
                </a:gridCol>
                <a:gridCol w="990912">
                  <a:extLst>
                    <a:ext uri="{9D8B030D-6E8A-4147-A177-3AD203B41FA5}">
                      <a16:colId xmlns="" xmlns:a16="http://schemas.microsoft.com/office/drawing/2014/main" val="922797380"/>
                    </a:ext>
                  </a:extLst>
                </a:gridCol>
              </a:tblGrid>
              <a:tr h="99418">
                <a:tc rowSpan="3"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п/п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показателя, а также пояснение причин недостижения показателя, рисков недостижения показателя при их наличии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b="0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2025</a:t>
                      </a:r>
                      <a:endParaRPr lang="ru-RU" sz="12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</a:t>
                      </a:r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6C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81840185"/>
                  </a:ext>
                </a:extLst>
              </a:tr>
              <a:tr h="181069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План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Факт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Плановые значения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Фактические значения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5679908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01.04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01.07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01.10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</a:t>
                      </a: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31.12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82175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1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Доступность дошкольных образовательных организаций и общеобразовательных</a:t>
                      </a:r>
                      <a:endParaRPr lang="ru-RU" sz="1300" b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r>
                        <a:rPr lang="ru-RU" sz="13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организаций для инвалидов (детей-инвалидов), %</a:t>
                      </a:r>
                      <a:endParaRPr lang="ru-RU" sz="13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55,56</a:t>
                      </a:r>
                      <a:endParaRPr lang="ru-RU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50</a:t>
                      </a:r>
                      <a:endParaRPr lang="ru-RU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55,56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50</a:t>
                      </a:r>
                      <a:endParaRPr lang="ru-RU" sz="13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50</a:t>
                      </a:r>
                      <a:endParaRPr lang="ru-RU" sz="13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580898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300" b="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2907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3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76530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300" b="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5519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3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3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96510127"/>
                  </a:ext>
                </a:extLst>
              </a:tr>
            </a:tbl>
          </a:graphicData>
        </a:graphic>
      </p:graphicFrame>
      <p:graphicFrame>
        <p:nvGraphicFramePr>
          <p:cNvPr id="13" name="Таблица 12">
            <a:extLst>
              <a:ext uri="{FF2B5EF4-FFF2-40B4-BE49-F238E27FC236}">
                <a16:creationId xmlns="" xmlns:a16="http://schemas.microsoft.com/office/drawing/2014/main" id="{937403C6-145C-9855-3FC9-450F987CB9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1311676"/>
              </p:ext>
            </p:extLst>
          </p:nvPr>
        </p:nvGraphicFramePr>
        <p:xfrm>
          <a:off x="543052" y="5344539"/>
          <a:ext cx="11432540" cy="934340"/>
        </p:xfrm>
        <a:graphic>
          <a:graphicData uri="http://schemas.openxmlformats.org/drawingml/2006/table">
            <a:tbl>
              <a:tblPr firstRow="1">
                <a:tableStyleId>{BDBED569-4797-4DF1-A0F4-6AAB3CD982D8}</a:tableStyleId>
              </a:tblPr>
              <a:tblGrid>
                <a:gridCol w="1304798"/>
                <a:gridCol w="3533775">
                  <a:extLst>
                    <a:ext uri="{9D8B030D-6E8A-4147-A177-3AD203B41FA5}">
                      <a16:colId xmlns="" xmlns:a16="http://schemas.microsoft.com/office/drawing/2014/main" val="2675974218"/>
                    </a:ext>
                  </a:extLst>
                </a:gridCol>
                <a:gridCol w="2924175">
                  <a:extLst>
                    <a:ext uri="{9D8B030D-6E8A-4147-A177-3AD203B41FA5}">
                      <a16:colId xmlns="" xmlns:a16="http://schemas.microsoft.com/office/drawing/2014/main" val="1321407978"/>
                    </a:ext>
                  </a:extLst>
                </a:gridCol>
                <a:gridCol w="1390650">
                  <a:extLst>
                    <a:ext uri="{9D8B030D-6E8A-4147-A177-3AD203B41FA5}">
                      <a16:colId xmlns="" xmlns:a16="http://schemas.microsoft.com/office/drawing/2014/main" val="3940486560"/>
                    </a:ext>
                  </a:extLst>
                </a:gridCol>
                <a:gridCol w="2279142">
                  <a:extLst>
                    <a:ext uri="{9D8B030D-6E8A-4147-A177-3AD203B41FA5}">
                      <a16:colId xmlns="" xmlns:a16="http://schemas.microsoft.com/office/drawing/2014/main" val="2582496178"/>
                    </a:ext>
                  </a:extLst>
                </a:gridCol>
              </a:tblGrid>
              <a:tr h="467170"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№ показателя</a:t>
                      </a: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Ответственное лицо, Ф.И.О.</a:t>
                      </a: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Должность</a:t>
                      </a: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Телефон</a:t>
                      </a: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E-mail</a:t>
                      </a:r>
                      <a:endParaRPr lang="ru-RU" sz="12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29077981"/>
                  </a:ext>
                </a:extLst>
              </a:tr>
              <a:tr h="46717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Колесников Василий</a:t>
                      </a:r>
                      <a:r>
                        <a:rPr lang="ru-RU" sz="1200" baseline="0" dirty="0" smtClean="0"/>
                        <a:t> </a:t>
                      </a:r>
                      <a:r>
                        <a:rPr lang="ru-RU" sz="1200" dirty="0" smtClean="0"/>
                        <a:t>Иванович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Глава района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dirty="0" smtClean="0"/>
                        <a:t>8465321258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colesnikov.vas@yandex.ru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765300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51252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0F5DE9DB-4C96-1858-598B-A4C94F1E4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2392" y="6356350"/>
            <a:ext cx="2743200" cy="365125"/>
          </a:xfrm>
        </p:spPr>
        <p:txBody>
          <a:bodyPr/>
          <a:lstStyle/>
          <a:p>
            <a:fld id="{AF7738F9-84EE-4F22-9BF0-D967A787D7D1}" type="slidenum">
              <a:rPr lang="ru-RU" smtClean="0"/>
              <a:t>10</a:t>
            </a:fld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7CDDDF4-E47B-6A64-4868-5C6D1465CB43}"/>
              </a:ext>
            </a:extLst>
          </p:cNvPr>
          <p:cNvSpPr txBox="1"/>
          <p:nvPr/>
        </p:nvSpPr>
        <p:spPr>
          <a:xfrm>
            <a:off x="448996" y="228600"/>
            <a:ext cx="1152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6CEF"/>
                </a:solidFill>
                <a:latin typeface="Helvetica" panose="020B0604020202020204" pitchFamily="2" charset="0"/>
              </a:rPr>
              <a:t>Национальный проект </a:t>
            </a:r>
            <a:r>
              <a:rPr lang="ru-RU" dirty="0" smtClean="0">
                <a:solidFill>
                  <a:srgbClr val="006CEF"/>
                </a:solidFill>
                <a:latin typeface="Helvetica" panose="020B0604020202020204" pitchFamily="2" charset="0"/>
              </a:rPr>
              <a:t>«Инфраструктура для жизни» </a:t>
            </a:r>
            <a:r>
              <a:rPr lang="ru-RU" dirty="0">
                <a:solidFill>
                  <a:srgbClr val="006CEF"/>
                </a:solidFill>
                <a:latin typeface="Helvetica" panose="020B0604020202020204" pitchFamily="2" charset="0"/>
              </a:rPr>
              <a:t>(целевые показатели)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="" xmlns:a16="http://schemas.microsoft.com/office/drawing/2014/main" id="{2DDD6443-E80A-2B1B-925E-0858957971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3968676"/>
              </p:ext>
            </p:extLst>
          </p:nvPr>
        </p:nvGraphicFramePr>
        <p:xfrm>
          <a:off x="542925" y="724806"/>
          <a:ext cx="11432667" cy="3330040"/>
        </p:xfrm>
        <a:graphic>
          <a:graphicData uri="http://schemas.openxmlformats.org/drawingml/2006/table">
            <a:tbl>
              <a:tblPr firstRow="1">
                <a:tableStyleId>{BDBED569-4797-4DF1-A0F4-6AAB3CD982D8}</a:tableStyleId>
              </a:tblPr>
              <a:tblGrid>
                <a:gridCol w="345119">
                  <a:extLst>
                    <a:ext uri="{9D8B030D-6E8A-4147-A177-3AD203B41FA5}">
                      <a16:colId xmlns="" xmlns:a16="http://schemas.microsoft.com/office/drawing/2014/main" val="2036973316"/>
                    </a:ext>
                  </a:extLst>
                </a:gridCol>
                <a:gridCol w="4168074">
                  <a:extLst>
                    <a:ext uri="{9D8B030D-6E8A-4147-A177-3AD203B41FA5}">
                      <a16:colId xmlns="" xmlns:a16="http://schemas.microsoft.com/office/drawing/2014/main" val="2675974218"/>
                    </a:ext>
                  </a:extLst>
                </a:gridCol>
                <a:gridCol w="885002">
                  <a:extLst>
                    <a:ext uri="{9D8B030D-6E8A-4147-A177-3AD203B41FA5}">
                      <a16:colId xmlns="" xmlns:a16="http://schemas.microsoft.com/office/drawing/2014/main" val="1321407978"/>
                    </a:ext>
                  </a:extLst>
                </a:gridCol>
                <a:gridCol w="865970">
                  <a:extLst>
                    <a:ext uri="{9D8B030D-6E8A-4147-A177-3AD203B41FA5}">
                      <a16:colId xmlns="" xmlns:a16="http://schemas.microsoft.com/office/drawing/2014/main" val="3940486560"/>
                    </a:ext>
                  </a:extLst>
                </a:gridCol>
                <a:gridCol w="1037260">
                  <a:extLst>
                    <a:ext uri="{9D8B030D-6E8A-4147-A177-3AD203B41FA5}">
                      <a16:colId xmlns="" xmlns:a16="http://schemas.microsoft.com/office/drawing/2014/main" val="2582496178"/>
                    </a:ext>
                  </a:extLst>
                </a:gridCol>
                <a:gridCol w="1046777">
                  <a:extLst>
                    <a:ext uri="{9D8B030D-6E8A-4147-A177-3AD203B41FA5}">
                      <a16:colId xmlns="" xmlns:a16="http://schemas.microsoft.com/office/drawing/2014/main" val="2309064503"/>
                    </a:ext>
                  </a:extLst>
                </a:gridCol>
                <a:gridCol w="1065809">
                  <a:extLst>
                    <a:ext uri="{9D8B030D-6E8A-4147-A177-3AD203B41FA5}">
                      <a16:colId xmlns="" xmlns:a16="http://schemas.microsoft.com/office/drawing/2014/main" val="134436944"/>
                    </a:ext>
                  </a:extLst>
                </a:gridCol>
                <a:gridCol w="1027744">
                  <a:extLst>
                    <a:ext uri="{9D8B030D-6E8A-4147-A177-3AD203B41FA5}">
                      <a16:colId xmlns="" xmlns:a16="http://schemas.microsoft.com/office/drawing/2014/main" val="3951075799"/>
                    </a:ext>
                  </a:extLst>
                </a:gridCol>
                <a:gridCol w="990912">
                  <a:extLst>
                    <a:ext uri="{9D8B030D-6E8A-4147-A177-3AD203B41FA5}">
                      <a16:colId xmlns="" xmlns:a16="http://schemas.microsoft.com/office/drawing/2014/main" val="922797380"/>
                    </a:ext>
                  </a:extLst>
                </a:gridCol>
              </a:tblGrid>
              <a:tr h="99418">
                <a:tc rowSpan="3"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п/п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показателя, а также пояснение причин недостижения показателя, рисков недостижения показателя при их наличии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b="0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2025</a:t>
                      </a:r>
                      <a:endParaRPr lang="ru-RU" sz="12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</a:t>
                      </a:r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6C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81840185"/>
                  </a:ext>
                </a:extLst>
              </a:tr>
              <a:tr h="181069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План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Факт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Плановые значения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Фактические значения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5679908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01.04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01.07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01.10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</a:t>
                      </a: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31.12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82175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1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Объем жилищного строительства, тыс. кв. м в год</a:t>
                      </a:r>
                      <a:endParaRPr lang="ru-RU" sz="1300" b="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1,855</a:t>
                      </a:r>
                      <a:endParaRPr lang="ru-RU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1,664</a:t>
                      </a:r>
                      <a:endParaRPr lang="ru-RU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1,893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0,068</a:t>
                      </a:r>
                      <a:endParaRPr lang="ru-RU" sz="13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0,221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580898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2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Реализованы мероприятия по благоустройству, предусмотренные государственными (муниципальными) программами формирования современной городской среды (количество обустроенных общественных пространств)</a:t>
                      </a:r>
                      <a:endParaRPr lang="ru-RU" sz="1300" b="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2</a:t>
                      </a:r>
                      <a:endParaRPr lang="ru-RU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2</a:t>
                      </a:r>
                      <a:endParaRPr lang="ru-RU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2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0</a:t>
                      </a:r>
                      <a:endParaRPr lang="ru-RU" sz="13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0</a:t>
                      </a:r>
                    </a:p>
                    <a:p>
                      <a:pPr algn="ctr"/>
                      <a:endParaRPr lang="ru-RU" sz="13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92907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76530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5519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96510127"/>
                  </a:ext>
                </a:extLst>
              </a:tr>
            </a:tbl>
          </a:graphicData>
        </a:graphic>
      </p:graphicFrame>
      <p:graphicFrame>
        <p:nvGraphicFramePr>
          <p:cNvPr id="13" name="Таблица 12">
            <a:extLst>
              <a:ext uri="{FF2B5EF4-FFF2-40B4-BE49-F238E27FC236}">
                <a16:creationId xmlns="" xmlns:a16="http://schemas.microsoft.com/office/drawing/2014/main" id="{937403C6-145C-9855-3FC9-450F987CB9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6967699"/>
              </p:ext>
            </p:extLst>
          </p:nvPr>
        </p:nvGraphicFramePr>
        <p:xfrm>
          <a:off x="543052" y="5809869"/>
          <a:ext cx="11432540" cy="645160"/>
        </p:xfrm>
        <a:graphic>
          <a:graphicData uri="http://schemas.openxmlformats.org/drawingml/2006/table">
            <a:tbl>
              <a:tblPr firstRow="1">
                <a:tableStyleId>{BDBED569-4797-4DF1-A0F4-6AAB3CD982D8}</a:tableStyleId>
              </a:tblPr>
              <a:tblGrid>
                <a:gridCol w="1304798"/>
                <a:gridCol w="3260598">
                  <a:extLst>
                    <a:ext uri="{9D8B030D-6E8A-4147-A177-3AD203B41FA5}">
                      <a16:colId xmlns="" xmlns:a16="http://schemas.microsoft.com/office/drawing/2014/main" val="2675974218"/>
                    </a:ext>
                  </a:extLst>
                </a:gridCol>
                <a:gridCol w="3197352">
                  <a:extLst>
                    <a:ext uri="{9D8B030D-6E8A-4147-A177-3AD203B41FA5}">
                      <a16:colId xmlns="" xmlns:a16="http://schemas.microsoft.com/office/drawing/2014/main" val="1321407978"/>
                    </a:ext>
                  </a:extLst>
                </a:gridCol>
                <a:gridCol w="1390650">
                  <a:extLst>
                    <a:ext uri="{9D8B030D-6E8A-4147-A177-3AD203B41FA5}">
                      <a16:colId xmlns="" xmlns:a16="http://schemas.microsoft.com/office/drawing/2014/main" val="3940486560"/>
                    </a:ext>
                  </a:extLst>
                </a:gridCol>
                <a:gridCol w="2279142">
                  <a:extLst>
                    <a:ext uri="{9D8B030D-6E8A-4147-A177-3AD203B41FA5}">
                      <a16:colId xmlns="" xmlns:a16="http://schemas.microsoft.com/office/drawing/2014/main" val="258249617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№ показателя</a:t>
                      </a: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Ответственное лицо, Ф.И.О.</a:t>
                      </a: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Должность</a:t>
                      </a: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Телефон</a:t>
                      </a: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E-mail</a:t>
                      </a:r>
                      <a:endParaRPr lang="ru-RU" sz="12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2907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1, 2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Иванов Евгений Александрович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зам. главы района по строительству и ЖКХ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prstClr val="black"/>
                          </a:solidFill>
                          <a:cs typeface="Arial" panose="020B0604020202020204" pitchFamily="34" charset="0"/>
                        </a:rPr>
                        <a:t>846 53 2-13-59</a:t>
                      </a:r>
                      <a:endParaRPr lang="ru-RU" altLang="ru-RU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priemnaia2012@yandex.ru</a:t>
                      </a:r>
                      <a:endParaRPr kumimoji="0" lang="ru-RU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765300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03990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0F5DE9DB-4C96-1858-598B-A4C94F1E4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2392" y="6356350"/>
            <a:ext cx="2743200" cy="365125"/>
          </a:xfrm>
        </p:spPr>
        <p:txBody>
          <a:bodyPr/>
          <a:lstStyle/>
          <a:p>
            <a:fld id="{AF7738F9-84EE-4F22-9BF0-D967A787D7D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7CDDDF4-E47B-6A64-4868-5C6D1465CB43}"/>
              </a:ext>
            </a:extLst>
          </p:cNvPr>
          <p:cNvSpPr txBox="1"/>
          <p:nvPr/>
        </p:nvSpPr>
        <p:spPr>
          <a:xfrm>
            <a:off x="448996" y="228600"/>
            <a:ext cx="11450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6CEF"/>
                </a:solidFill>
                <a:latin typeface="Helvetica" panose="020B0604020202020204" pitchFamily="2" charset="0"/>
              </a:rPr>
              <a:t>Национальный </a:t>
            </a:r>
            <a:r>
              <a:rPr lang="ru-RU" dirty="0" smtClean="0">
                <a:solidFill>
                  <a:srgbClr val="006CEF"/>
                </a:solidFill>
                <a:latin typeface="Helvetica" panose="020B0604020202020204" pitchFamily="2" charset="0"/>
              </a:rPr>
              <a:t>проект </a:t>
            </a:r>
            <a:r>
              <a:rPr lang="ru-RU" dirty="0">
                <a:solidFill>
                  <a:srgbClr val="006CEF"/>
                </a:solidFill>
                <a:latin typeface="Helvetica" panose="020B0604020202020204" pitchFamily="2" charset="0"/>
              </a:rPr>
              <a:t>«Инфраструктура для жизни» </a:t>
            </a:r>
            <a:r>
              <a:rPr lang="ru-RU" dirty="0" smtClean="0">
                <a:solidFill>
                  <a:srgbClr val="006CEF"/>
                </a:solidFill>
                <a:latin typeface="Helvetica" panose="020B0604020202020204" pitchFamily="2" charset="0"/>
              </a:rPr>
              <a:t>(</a:t>
            </a:r>
            <a:r>
              <a:rPr lang="ru-RU" dirty="0">
                <a:solidFill>
                  <a:srgbClr val="006CEF"/>
                </a:solidFill>
                <a:latin typeface="Helvetica" panose="020B0604020202020204" pitchFamily="2" charset="0"/>
              </a:rPr>
              <a:t>основные мероприятия)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="" xmlns:a16="http://schemas.microsoft.com/office/drawing/2014/main" id="{937403C6-145C-9855-3FC9-450F987CB9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7252427"/>
              </p:ext>
            </p:extLst>
          </p:nvPr>
        </p:nvGraphicFramePr>
        <p:xfrm>
          <a:off x="568960" y="736600"/>
          <a:ext cx="11423015" cy="2169160"/>
        </p:xfrm>
        <a:graphic>
          <a:graphicData uri="http://schemas.openxmlformats.org/drawingml/2006/table">
            <a:tbl>
              <a:tblPr firstRow="1">
                <a:tableStyleId>{BDBED569-4797-4DF1-A0F4-6AAB3CD982D8}</a:tableStyleId>
              </a:tblPr>
              <a:tblGrid>
                <a:gridCol w="358140">
                  <a:extLst>
                    <a:ext uri="{9D8B030D-6E8A-4147-A177-3AD203B41FA5}">
                      <a16:colId xmlns="" xmlns:a16="http://schemas.microsoft.com/office/drawing/2014/main" val="2675974218"/>
                    </a:ext>
                  </a:extLst>
                </a:gridCol>
                <a:gridCol w="7007225">
                  <a:extLst>
                    <a:ext uri="{9D8B030D-6E8A-4147-A177-3AD203B41FA5}">
                      <a16:colId xmlns="" xmlns:a16="http://schemas.microsoft.com/office/drawing/2014/main" val="1321407978"/>
                    </a:ext>
                  </a:extLst>
                </a:gridCol>
                <a:gridCol w="1466850">
                  <a:extLst>
                    <a:ext uri="{9D8B030D-6E8A-4147-A177-3AD203B41FA5}">
                      <a16:colId xmlns="" xmlns:a16="http://schemas.microsoft.com/office/drawing/2014/main" val="3940486560"/>
                    </a:ext>
                  </a:extLst>
                </a:gridCol>
                <a:gridCol w="2590800">
                  <a:extLst>
                    <a:ext uri="{9D8B030D-6E8A-4147-A177-3AD203B41FA5}">
                      <a16:colId xmlns="" xmlns:a16="http://schemas.microsoft.com/office/drawing/2014/main" val="2582496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№</a:t>
                      </a: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Наименование </a:t>
                      </a:r>
                      <a:r>
                        <a:rPr lang="ru-RU" sz="1200" b="0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основных мероприятий, реализуемых в рамках национальных проектов, закупочные процедуры по которым осуществляются в рамках ФЗ «О контрактной </a:t>
                      </a:r>
                      <a:r>
                        <a:rPr lang="ru-RU" sz="1200" b="0" kern="12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системе </a:t>
                      </a:r>
                      <a:br>
                        <a:rPr lang="ru-RU" sz="1200" b="0" kern="12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200" b="0" kern="12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</a:t>
                      </a:r>
                      <a:r>
                        <a:rPr lang="ru-RU" sz="1200" b="0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сфере закупок товаров, работ, услуг для обеспечения государственных и муниципальных нужд» от 05.04.2013 № 44-ФЗ</a:t>
                      </a:r>
                      <a:endParaRPr lang="ru-RU" sz="12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</a:t>
                      </a:r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рок</a:t>
                      </a: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Выполнено</a:t>
                      </a:r>
                      <a:r>
                        <a:rPr lang="ru-RU" sz="1200" b="0" kern="1200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/ в процессе / ведётся подготовка / не выполнено / есть риск невыполнения в срок </a:t>
                      </a:r>
                    </a:p>
                    <a:p>
                      <a:pPr algn="ctr"/>
                      <a:r>
                        <a:rPr lang="ru-RU" sz="1200" b="0" kern="1200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Комментарии.</a:t>
                      </a:r>
                      <a:endParaRPr lang="ru-RU" sz="12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2907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1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solidFill>
                            <a:schemeClr val="tx1"/>
                          </a:solidFill>
                        </a:rPr>
                        <a:t>Благоустройство общественной территории: ст. Клявлино «Цветочный бульвар» по проспекту Ленина (этап 2) (Установка оборудования для спортивной площадки)</a:t>
                      </a:r>
                      <a:endParaRPr lang="ru-RU" sz="13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solidFill>
                            <a:schemeClr val="tx1"/>
                          </a:solidFill>
                        </a:rPr>
                        <a:t>До</a:t>
                      </a:r>
                      <a:r>
                        <a:rPr lang="ru-RU" sz="13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300" dirty="0" smtClean="0">
                          <a:solidFill>
                            <a:schemeClr val="tx1"/>
                          </a:solidFill>
                        </a:rPr>
                        <a:t>31.12.2026</a:t>
                      </a:r>
                      <a:endParaRPr lang="ru-RU" sz="13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solidFill>
                            <a:schemeClr val="tx1"/>
                          </a:solidFill>
                        </a:rPr>
                        <a:t>В процессе</a:t>
                      </a:r>
                      <a:endParaRPr lang="ru-RU" sz="13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="" xmlns:a16="http://schemas.microsoft.com/office/drawing/2014/main" val="1476530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2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solidFill>
                            <a:schemeClr val="tx1"/>
                          </a:solidFill>
                        </a:rPr>
                        <a:t>Благоустройство общественной территории: ст. Клявлино, детская игровая п</a:t>
                      </a:r>
                      <a:r>
                        <a:rPr lang="ru-RU" sz="13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лощадка по ул. Западной</a:t>
                      </a:r>
                      <a:endParaRPr lang="ru-RU" sz="13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solidFill>
                            <a:schemeClr val="tx1"/>
                          </a:solidFill>
                        </a:rPr>
                        <a:t>До 31.12.2026</a:t>
                      </a:r>
                      <a:endParaRPr lang="ru-RU" sz="13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</a:rPr>
                        <a:t>В процессе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="" xmlns:a16="http://schemas.microsoft.com/office/drawing/2014/main" val="125519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3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96510127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937403C6-145C-9855-3FC9-450F987CB9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0243069"/>
              </p:ext>
            </p:extLst>
          </p:nvPr>
        </p:nvGraphicFramePr>
        <p:xfrm>
          <a:off x="559435" y="3226335"/>
          <a:ext cx="11423015" cy="828040"/>
        </p:xfrm>
        <a:graphic>
          <a:graphicData uri="http://schemas.openxmlformats.org/drawingml/2006/table">
            <a:tbl>
              <a:tblPr firstRow="1">
                <a:tableStyleId>{BDBED569-4797-4DF1-A0F4-6AAB3CD982D8}</a:tableStyleId>
              </a:tblPr>
              <a:tblGrid>
                <a:gridCol w="1155065"/>
                <a:gridCol w="2905125">
                  <a:extLst>
                    <a:ext uri="{9D8B030D-6E8A-4147-A177-3AD203B41FA5}">
                      <a16:colId xmlns:a16="http://schemas.microsoft.com/office/drawing/2014/main" xmlns="" val="2675974218"/>
                    </a:ext>
                  </a:extLst>
                </a:gridCol>
                <a:gridCol w="3941623">
                  <a:extLst>
                    <a:ext uri="{9D8B030D-6E8A-4147-A177-3AD203B41FA5}">
                      <a16:colId xmlns:a16="http://schemas.microsoft.com/office/drawing/2014/main" xmlns="" val="1321407978"/>
                    </a:ext>
                  </a:extLst>
                </a:gridCol>
                <a:gridCol w="1533728">
                  <a:extLst>
                    <a:ext uri="{9D8B030D-6E8A-4147-A177-3AD203B41FA5}">
                      <a16:colId xmlns:a16="http://schemas.microsoft.com/office/drawing/2014/main" xmlns="" val="3940486560"/>
                    </a:ext>
                  </a:extLst>
                </a:gridCol>
                <a:gridCol w="1887474">
                  <a:extLst>
                    <a:ext uri="{9D8B030D-6E8A-4147-A177-3AD203B41FA5}">
                      <a16:colId xmlns:a16="http://schemas.microsoft.com/office/drawing/2014/main" xmlns="" val="2582496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№ мероприятия</a:t>
                      </a:r>
                      <a:endParaRPr lang="ru-RU" sz="12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Ответственное лицо, Ф.И.О.</a:t>
                      </a: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Должность</a:t>
                      </a: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Телефон</a:t>
                      </a: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E-mail</a:t>
                      </a:r>
                      <a:endParaRPr lang="ru-RU" sz="12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2907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Иванов Евгений Александрович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зам. главы района по строительству и ЖКХ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prstClr val="black"/>
                          </a:solidFill>
                          <a:cs typeface="Arial" panose="020B0604020202020204" pitchFamily="34" charset="0"/>
                        </a:rPr>
                        <a:t>846 53 2-13-59</a:t>
                      </a:r>
                      <a:endParaRPr lang="ru-RU" altLang="ru-RU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priemnaia2012@yandex.ru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765300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64591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0F5DE9DB-4C96-1858-598B-A4C94F1E4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2392" y="6356350"/>
            <a:ext cx="2743200" cy="365125"/>
          </a:xfrm>
        </p:spPr>
        <p:txBody>
          <a:bodyPr/>
          <a:lstStyle/>
          <a:p>
            <a:fld id="{AF7738F9-84EE-4F22-9BF0-D967A787D7D1}" type="slidenum">
              <a:rPr lang="ru-RU" smtClean="0"/>
              <a:t>12</a:t>
            </a:fld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7CDDDF4-E47B-6A64-4868-5C6D1465CB43}"/>
              </a:ext>
            </a:extLst>
          </p:cNvPr>
          <p:cNvSpPr txBox="1"/>
          <p:nvPr/>
        </p:nvSpPr>
        <p:spPr>
          <a:xfrm>
            <a:off x="448996" y="228600"/>
            <a:ext cx="1152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6CEF"/>
                </a:solidFill>
                <a:latin typeface="Helvetica" panose="020B0604020202020204" pitchFamily="2" charset="0"/>
              </a:rPr>
              <a:t>Национальный проект «Эффективная и конкурентная экономика» (целевые показатели)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="" xmlns:a16="http://schemas.microsoft.com/office/drawing/2014/main" id="{2DDD6443-E80A-2B1B-925E-0858957971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1209739"/>
              </p:ext>
            </p:extLst>
          </p:nvPr>
        </p:nvGraphicFramePr>
        <p:xfrm>
          <a:off x="542925" y="724806"/>
          <a:ext cx="11432667" cy="4973700"/>
        </p:xfrm>
        <a:graphic>
          <a:graphicData uri="http://schemas.openxmlformats.org/drawingml/2006/table">
            <a:tbl>
              <a:tblPr firstRow="1">
                <a:tableStyleId>{BDBED569-4797-4DF1-A0F4-6AAB3CD982D8}</a:tableStyleId>
              </a:tblPr>
              <a:tblGrid>
                <a:gridCol w="345119">
                  <a:extLst>
                    <a:ext uri="{9D8B030D-6E8A-4147-A177-3AD203B41FA5}">
                      <a16:colId xmlns="" xmlns:a16="http://schemas.microsoft.com/office/drawing/2014/main" val="2036973316"/>
                    </a:ext>
                  </a:extLst>
                </a:gridCol>
                <a:gridCol w="4168074">
                  <a:extLst>
                    <a:ext uri="{9D8B030D-6E8A-4147-A177-3AD203B41FA5}">
                      <a16:colId xmlns="" xmlns:a16="http://schemas.microsoft.com/office/drawing/2014/main" val="2675974218"/>
                    </a:ext>
                  </a:extLst>
                </a:gridCol>
                <a:gridCol w="885002">
                  <a:extLst>
                    <a:ext uri="{9D8B030D-6E8A-4147-A177-3AD203B41FA5}">
                      <a16:colId xmlns="" xmlns:a16="http://schemas.microsoft.com/office/drawing/2014/main" val="1321407978"/>
                    </a:ext>
                  </a:extLst>
                </a:gridCol>
                <a:gridCol w="865970">
                  <a:extLst>
                    <a:ext uri="{9D8B030D-6E8A-4147-A177-3AD203B41FA5}">
                      <a16:colId xmlns="" xmlns:a16="http://schemas.microsoft.com/office/drawing/2014/main" val="3940486560"/>
                    </a:ext>
                  </a:extLst>
                </a:gridCol>
                <a:gridCol w="1037260">
                  <a:extLst>
                    <a:ext uri="{9D8B030D-6E8A-4147-A177-3AD203B41FA5}">
                      <a16:colId xmlns="" xmlns:a16="http://schemas.microsoft.com/office/drawing/2014/main" val="2582496178"/>
                    </a:ext>
                  </a:extLst>
                </a:gridCol>
                <a:gridCol w="1046777">
                  <a:extLst>
                    <a:ext uri="{9D8B030D-6E8A-4147-A177-3AD203B41FA5}">
                      <a16:colId xmlns="" xmlns:a16="http://schemas.microsoft.com/office/drawing/2014/main" val="2309064503"/>
                    </a:ext>
                  </a:extLst>
                </a:gridCol>
                <a:gridCol w="1065809">
                  <a:extLst>
                    <a:ext uri="{9D8B030D-6E8A-4147-A177-3AD203B41FA5}">
                      <a16:colId xmlns="" xmlns:a16="http://schemas.microsoft.com/office/drawing/2014/main" val="134436944"/>
                    </a:ext>
                  </a:extLst>
                </a:gridCol>
                <a:gridCol w="1027744">
                  <a:extLst>
                    <a:ext uri="{9D8B030D-6E8A-4147-A177-3AD203B41FA5}">
                      <a16:colId xmlns="" xmlns:a16="http://schemas.microsoft.com/office/drawing/2014/main" val="3951075799"/>
                    </a:ext>
                  </a:extLst>
                </a:gridCol>
                <a:gridCol w="990912">
                  <a:extLst>
                    <a:ext uri="{9D8B030D-6E8A-4147-A177-3AD203B41FA5}">
                      <a16:colId xmlns="" xmlns:a16="http://schemas.microsoft.com/office/drawing/2014/main" val="922797380"/>
                    </a:ext>
                  </a:extLst>
                </a:gridCol>
              </a:tblGrid>
              <a:tr h="99418">
                <a:tc rowSpan="3"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п/п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показателя, а также пояснение причин недостижения показателя, рисков недостижения показателя при их наличии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b="0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2025</a:t>
                      </a:r>
                      <a:endParaRPr lang="ru-RU" sz="12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</a:t>
                      </a:r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6C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81840185"/>
                  </a:ext>
                </a:extLst>
              </a:tr>
              <a:tr h="181069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План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Факт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Плановые значения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Фактические значения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5679908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01.04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01.07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01.10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</a:t>
                      </a: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31.12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82175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1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b="0" dirty="0" smtClean="0"/>
                        <a:t>Доля субъектов МСП превысивших предельные значения категории</a:t>
                      </a:r>
                      <a:endParaRPr lang="ru-RU" sz="1300" b="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0,55</a:t>
                      </a:r>
                      <a:endParaRPr lang="ru-RU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0,91</a:t>
                      </a:r>
                      <a:endParaRPr lang="ru-RU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0,96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0,91</a:t>
                      </a:r>
                      <a:endParaRPr lang="ru-RU" sz="13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0,91</a:t>
                      </a:r>
                      <a:endParaRPr lang="ru-RU" sz="13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580898789"/>
                  </a:ext>
                </a:extLst>
              </a:tr>
              <a:tr h="496108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2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b="0" dirty="0" smtClean="0"/>
                        <a:t>Информирование субъектов МСП о мерах государственной поддержки</a:t>
                      </a:r>
                      <a:endParaRPr lang="ru-RU" sz="1300" b="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74</a:t>
                      </a:r>
                      <a:endParaRPr lang="ru-RU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</a:rPr>
                        <a:t>81</a:t>
                      </a:r>
                      <a:endParaRPr lang="ru-RU" sz="13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75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9</a:t>
                      </a:r>
                      <a:endParaRPr lang="ru-RU" sz="13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35</a:t>
                      </a:r>
                      <a:endParaRPr lang="ru-RU" sz="13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929077981"/>
                  </a:ext>
                </a:extLst>
              </a:tr>
              <a:tr h="507472"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b="0" dirty="0" smtClean="0"/>
                        <a:t>Количество СМСП, участников  региональных предпринимательских </a:t>
                      </a:r>
                      <a:r>
                        <a:rPr lang="ru-RU" sz="1300" b="0" dirty="0" smtClean="0"/>
                        <a:t>конкурсов (не более 100%)</a:t>
                      </a:r>
                      <a:endParaRPr lang="ru-RU" sz="13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3</a:t>
                      </a:r>
                      <a:endParaRPr lang="ru-RU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sz="13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5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1</a:t>
                      </a:r>
                      <a:endParaRPr lang="ru-RU" sz="13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13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b="0" dirty="0" smtClean="0"/>
                        <a:t>Количество публикаций в муниципальных СМИ,  официальных сайтах, наружная реклама </a:t>
                      </a:r>
                      <a:endParaRPr lang="ru-RU" sz="13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70</a:t>
                      </a:r>
                      <a:endParaRPr lang="ru-RU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</a:rPr>
                        <a:t>70</a:t>
                      </a:r>
                      <a:endParaRPr lang="ru-RU" sz="13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70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8</a:t>
                      </a:r>
                      <a:endParaRPr lang="ru-RU" sz="13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30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3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b="0" dirty="0" smtClean="0"/>
                        <a:t>Поддержка приоритетных отраслей</a:t>
                      </a:r>
                      <a:endParaRPr lang="ru-RU" sz="1300" b="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1</a:t>
                      </a:r>
                      <a:endParaRPr lang="ru-RU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1</a:t>
                      </a:r>
                      <a:endParaRPr lang="ru-RU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2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1</a:t>
                      </a:r>
                      <a:endParaRPr lang="ru-RU" sz="13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1</a:t>
                      </a:r>
                      <a:endParaRPr lang="ru-RU" sz="13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b="0" dirty="0" smtClean="0"/>
                        <a:t> Количество СМСП, отвечающих критериям отнесения к социальному предпринимательству, направленных в МЭР СО</a:t>
                      </a:r>
                      <a:endParaRPr lang="ru-RU" sz="13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1</a:t>
                      </a:r>
                      <a:endParaRPr lang="ru-RU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13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1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b="0" dirty="0" smtClean="0"/>
                        <a:t>Количество представителей креативных индустрий, направленных в МЭР СО для включения в реестр креативных индустрий </a:t>
                      </a:r>
                      <a:endParaRPr lang="ru-RU" sz="13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1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1</a:t>
                      </a:r>
                      <a:endParaRPr lang="ru-RU" sz="13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1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4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Количество СМСП, принявших участие в мероприятиях, проводимых центром "Мой бизнес"</a:t>
                      </a:r>
                      <a:endParaRPr lang="ru-RU" sz="13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30</a:t>
                      </a:r>
                      <a:endParaRPr lang="ru-RU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30</a:t>
                      </a:r>
                      <a:endParaRPr lang="ru-RU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30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0</a:t>
                      </a:r>
                      <a:endParaRPr lang="ru-RU" sz="13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23</a:t>
                      </a:r>
                      <a:endParaRPr lang="ru-RU" sz="13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76530035"/>
                  </a:ext>
                </a:extLst>
              </a:tr>
            </a:tbl>
          </a:graphicData>
        </a:graphic>
      </p:graphicFrame>
      <p:graphicFrame>
        <p:nvGraphicFramePr>
          <p:cNvPr id="13" name="Таблица 12">
            <a:extLst>
              <a:ext uri="{FF2B5EF4-FFF2-40B4-BE49-F238E27FC236}">
                <a16:creationId xmlns="" xmlns:a16="http://schemas.microsoft.com/office/drawing/2014/main" id="{937403C6-145C-9855-3FC9-450F987CB9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555116"/>
              </p:ext>
            </p:extLst>
          </p:nvPr>
        </p:nvGraphicFramePr>
        <p:xfrm>
          <a:off x="543052" y="5998028"/>
          <a:ext cx="11432540" cy="679154"/>
        </p:xfrm>
        <a:graphic>
          <a:graphicData uri="http://schemas.openxmlformats.org/drawingml/2006/table">
            <a:tbl>
              <a:tblPr firstRow="1">
                <a:tableStyleId>{BDBED569-4797-4DF1-A0F4-6AAB3CD982D8}</a:tableStyleId>
              </a:tblPr>
              <a:tblGrid>
                <a:gridCol w="1304798"/>
                <a:gridCol w="3260598">
                  <a:extLst>
                    <a:ext uri="{9D8B030D-6E8A-4147-A177-3AD203B41FA5}">
                      <a16:colId xmlns="" xmlns:a16="http://schemas.microsoft.com/office/drawing/2014/main" val="2675974218"/>
                    </a:ext>
                  </a:extLst>
                </a:gridCol>
                <a:gridCol w="3197352">
                  <a:extLst>
                    <a:ext uri="{9D8B030D-6E8A-4147-A177-3AD203B41FA5}">
                      <a16:colId xmlns="" xmlns:a16="http://schemas.microsoft.com/office/drawing/2014/main" val="1321407978"/>
                    </a:ext>
                  </a:extLst>
                </a:gridCol>
                <a:gridCol w="1390650">
                  <a:extLst>
                    <a:ext uri="{9D8B030D-6E8A-4147-A177-3AD203B41FA5}">
                      <a16:colId xmlns="" xmlns:a16="http://schemas.microsoft.com/office/drawing/2014/main" val="3940486560"/>
                    </a:ext>
                  </a:extLst>
                </a:gridCol>
                <a:gridCol w="2279142">
                  <a:extLst>
                    <a:ext uri="{9D8B030D-6E8A-4147-A177-3AD203B41FA5}">
                      <a16:colId xmlns="" xmlns:a16="http://schemas.microsoft.com/office/drawing/2014/main" val="2582496178"/>
                    </a:ext>
                  </a:extLst>
                </a:gridCol>
              </a:tblGrid>
              <a:tr h="248309"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№ показателя</a:t>
                      </a: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Ответственное лицо, Ф.И.О.</a:t>
                      </a: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Должность</a:t>
                      </a: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Телефон</a:t>
                      </a: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E-mail</a:t>
                      </a:r>
                      <a:endParaRPr lang="ru-RU" sz="12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29077981"/>
                  </a:ext>
                </a:extLst>
              </a:tr>
              <a:tr h="404834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1-4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Иванова Ольга Александровна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зам. главы района по экономике и финансам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prstClr val="black"/>
                          </a:solidFill>
                          <a:cs typeface="Arial" panose="020B0604020202020204" pitchFamily="34" charset="0"/>
                        </a:rPr>
                        <a:t>846 53 2-18-53</a:t>
                      </a:r>
                      <a:endParaRPr lang="ru-RU" altLang="ru-RU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765300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86326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0F5DE9DB-4C96-1858-598B-A4C94F1E4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2392" y="6356350"/>
            <a:ext cx="2743200" cy="365125"/>
          </a:xfrm>
        </p:spPr>
        <p:txBody>
          <a:bodyPr/>
          <a:lstStyle/>
          <a:p>
            <a:fld id="{AF7738F9-84EE-4F22-9BF0-D967A787D7D1}" type="slidenum">
              <a:rPr lang="ru-RU" smtClean="0"/>
              <a:t>13</a:t>
            </a:fld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7CDDDF4-E47B-6A64-4868-5C6D1465CB43}"/>
              </a:ext>
            </a:extLst>
          </p:cNvPr>
          <p:cNvSpPr txBox="1"/>
          <p:nvPr/>
        </p:nvSpPr>
        <p:spPr>
          <a:xfrm>
            <a:off x="448996" y="228600"/>
            <a:ext cx="1152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6CEF"/>
                </a:solidFill>
                <a:latin typeface="Helvetica" panose="020B0604020202020204" pitchFamily="2" charset="0"/>
              </a:rPr>
              <a:t>Национальный проект «Эффективная и конкурентная экономика» (целевые показатели)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="" xmlns:a16="http://schemas.microsoft.com/office/drawing/2014/main" id="{2DDD6443-E80A-2B1B-925E-0858957971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3939170"/>
              </p:ext>
            </p:extLst>
          </p:nvPr>
        </p:nvGraphicFramePr>
        <p:xfrm>
          <a:off x="542925" y="724806"/>
          <a:ext cx="11432667" cy="3248760"/>
        </p:xfrm>
        <a:graphic>
          <a:graphicData uri="http://schemas.openxmlformats.org/drawingml/2006/table">
            <a:tbl>
              <a:tblPr firstRow="1">
                <a:tableStyleId>{BDBED569-4797-4DF1-A0F4-6AAB3CD982D8}</a:tableStyleId>
              </a:tblPr>
              <a:tblGrid>
                <a:gridCol w="345119">
                  <a:extLst>
                    <a:ext uri="{9D8B030D-6E8A-4147-A177-3AD203B41FA5}">
                      <a16:colId xmlns="" xmlns:a16="http://schemas.microsoft.com/office/drawing/2014/main" val="2036973316"/>
                    </a:ext>
                  </a:extLst>
                </a:gridCol>
                <a:gridCol w="4168074">
                  <a:extLst>
                    <a:ext uri="{9D8B030D-6E8A-4147-A177-3AD203B41FA5}">
                      <a16:colId xmlns="" xmlns:a16="http://schemas.microsoft.com/office/drawing/2014/main" val="2675974218"/>
                    </a:ext>
                  </a:extLst>
                </a:gridCol>
                <a:gridCol w="885002">
                  <a:extLst>
                    <a:ext uri="{9D8B030D-6E8A-4147-A177-3AD203B41FA5}">
                      <a16:colId xmlns="" xmlns:a16="http://schemas.microsoft.com/office/drawing/2014/main" val="1321407978"/>
                    </a:ext>
                  </a:extLst>
                </a:gridCol>
                <a:gridCol w="865970">
                  <a:extLst>
                    <a:ext uri="{9D8B030D-6E8A-4147-A177-3AD203B41FA5}">
                      <a16:colId xmlns="" xmlns:a16="http://schemas.microsoft.com/office/drawing/2014/main" val="3940486560"/>
                    </a:ext>
                  </a:extLst>
                </a:gridCol>
                <a:gridCol w="1037260">
                  <a:extLst>
                    <a:ext uri="{9D8B030D-6E8A-4147-A177-3AD203B41FA5}">
                      <a16:colId xmlns="" xmlns:a16="http://schemas.microsoft.com/office/drawing/2014/main" val="2582496178"/>
                    </a:ext>
                  </a:extLst>
                </a:gridCol>
                <a:gridCol w="1046777">
                  <a:extLst>
                    <a:ext uri="{9D8B030D-6E8A-4147-A177-3AD203B41FA5}">
                      <a16:colId xmlns="" xmlns:a16="http://schemas.microsoft.com/office/drawing/2014/main" val="2309064503"/>
                    </a:ext>
                  </a:extLst>
                </a:gridCol>
                <a:gridCol w="1065809">
                  <a:extLst>
                    <a:ext uri="{9D8B030D-6E8A-4147-A177-3AD203B41FA5}">
                      <a16:colId xmlns="" xmlns:a16="http://schemas.microsoft.com/office/drawing/2014/main" val="134436944"/>
                    </a:ext>
                  </a:extLst>
                </a:gridCol>
                <a:gridCol w="1027744">
                  <a:extLst>
                    <a:ext uri="{9D8B030D-6E8A-4147-A177-3AD203B41FA5}">
                      <a16:colId xmlns="" xmlns:a16="http://schemas.microsoft.com/office/drawing/2014/main" val="3951075799"/>
                    </a:ext>
                  </a:extLst>
                </a:gridCol>
                <a:gridCol w="990912">
                  <a:extLst>
                    <a:ext uri="{9D8B030D-6E8A-4147-A177-3AD203B41FA5}">
                      <a16:colId xmlns="" xmlns:a16="http://schemas.microsoft.com/office/drawing/2014/main" val="922797380"/>
                    </a:ext>
                  </a:extLst>
                </a:gridCol>
              </a:tblGrid>
              <a:tr h="99418">
                <a:tc rowSpan="3"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п/п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показателя, а также пояснение причин недостижения показателя, рисков недостижения показателя при их наличии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b="0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2025</a:t>
                      </a:r>
                      <a:endParaRPr lang="ru-RU" sz="12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</a:t>
                      </a:r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6C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81840185"/>
                  </a:ext>
                </a:extLst>
              </a:tr>
              <a:tr h="181069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План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Факт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Плановые значения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Фактические значения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5679908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01.04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01.07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01.10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</a:t>
                      </a: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31.12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82175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5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Количество субъектов МСП, принявших участие во Всероссийском опросе работодателей о перспективной потребности в кадрах</a:t>
                      </a:r>
                      <a:endParaRPr lang="ru-RU" sz="1300" dirty="0"/>
                    </a:p>
                  </a:txBody>
                  <a:tcPr>
                    <a:solidFill>
                      <a:srgbClr val="9FE0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9</a:t>
                      </a:r>
                      <a:endParaRPr lang="ru-RU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15</a:t>
                      </a:r>
                      <a:endParaRPr lang="ru-RU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10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0</a:t>
                      </a:r>
                      <a:endParaRPr lang="ru-RU" sz="13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10</a:t>
                      </a:r>
                      <a:endParaRPr lang="ru-RU" sz="1300" dirty="0"/>
                    </a:p>
                  </a:txBody>
                  <a:tcPr>
                    <a:solidFill>
                      <a:srgbClr val="9FE0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6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Количество направленных в АО "ГФСО" уникальных субъектов МСП, заинтересованных в получении финансовой поддержки</a:t>
                      </a:r>
                      <a:endParaRPr lang="ru-RU" sz="13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2</a:t>
                      </a:r>
                      <a:endParaRPr lang="ru-RU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2</a:t>
                      </a:r>
                      <a:endParaRPr lang="ru-RU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2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0</a:t>
                      </a:r>
                      <a:endParaRPr lang="ru-RU" sz="13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1</a:t>
                      </a:r>
                      <a:endParaRPr lang="ru-RU" sz="13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76530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5519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96510127"/>
                  </a:ext>
                </a:extLst>
              </a:tr>
            </a:tbl>
          </a:graphicData>
        </a:graphic>
      </p:graphicFrame>
      <p:graphicFrame>
        <p:nvGraphicFramePr>
          <p:cNvPr id="13" name="Таблица 12">
            <a:extLst>
              <a:ext uri="{FF2B5EF4-FFF2-40B4-BE49-F238E27FC236}">
                <a16:creationId xmlns="" xmlns:a16="http://schemas.microsoft.com/office/drawing/2014/main" id="{937403C6-145C-9855-3FC9-450F987CB9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8643606"/>
              </p:ext>
            </p:extLst>
          </p:nvPr>
        </p:nvGraphicFramePr>
        <p:xfrm>
          <a:off x="543052" y="5998028"/>
          <a:ext cx="11432540" cy="679154"/>
        </p:xfrm>
        <a:graphic>
          <a:graphicData uri="http://schemas.openxmlformats.org/drawingml/2006/table">
            <a:tbl>
              <a:tblPr firstRow="1">
                <a:tableStyleId>{BDBED569-4797-4DF1-A0F4-6AAB3CD982D8}</a:tableStyleId>
              </a:tblPr>
              <a:tblGrid>
                <a:gridCol w="1304798"/>
                <a:gridCol w="3260598">
                  <a:extLst>
                    <a:ext uri="{9D8B030D-6E8A-4147-A177-3AD203B41FA5}">
                      <a16:colId xmlns="" xmlns:a16="http://schemas.microsoft.com/office/drawing/2014/main" val="2675974218"/>
                    </a:ext>
                  </a:extLst>
                </a:gridCol>
                <a:gridCol w="3197352">
                  <a:extLst>
                    <a:ext uri="{9D8B030D-6E8A-4147-A177-3AD203B41FA5}">
                      <a16:colId xmlns="" xmlns:a16="http://schemas.microsoft.com/office/drawing/2014/main" val="1321407978"/>
                    </a:ext>
                  </a:extLst>
                </a:gridCol>
                <a:gridCol w="1390650">
                  <a:extLst>
                    <a:ext uri="{9D8B030D-6E8A-4147-A177-3AD203B41FA5}">
                      <a16:colId xmlns="" xmlns:a16="http://schemas.microsoft.com/office/drawing/2014/main" val="3940486560"/>
                    </a:ext>
                  </a:extLst>
                </a:gridCol>
                <a:gridCol w="2279142">
                  <a:extLst>
                    <a:ext uri="{9D8B030D-6E8A-4147-A177-3AD203B41FA5}">
                      <a16:colId xmlns="" xmlns:a16="http://schemas.microsoft.com/office/drawing/2014/main" val="2582496178"/>
                    </a:ext>
                  </a:extLst>
                </a:gridCol>
              </a:tblGrid>
              <a:tr h="248309"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№ показателя</a:t>
                      </a: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Ответственное лицо, Ф.И.О.</a:t>
                      </a: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Должность</a:t>
                      </a: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Телефон</a:t>
                      </a: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E-mail</a:t>
                      </a:r>
                      <a:endParaRPr lang="ru-RU" sz="12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29077981"/>
                  </a:ext>
                </a:extLst>
              </a:tr>
              <a:tr h="404834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5,6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Иванова Ольга Александровна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зам. главы района по экономике и финансам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prstClr val="black"/>
                          </a:solidFill>
                          <a:cs typeface="Arial" panose="020B0604020202020204" pitchFamily="34" charset="0"/>
                        </a:rPr>
                        <a:t>846 53 2-18-53</a:t>
                      </a:r>
                      <a:endParaRPr lang="ru-RU" altLang="ru-RU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765300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42882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0F5DE9DB-4C96-1858-598B-A4C94F1E4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2392" y="6356350"/>
            <a:ext cx="2743200" cy="365125"/>
          </a:xfrm>
        </p:spPr>
        <p:txBody>
          <a:bodyPr/>
          <a:lstStyle/>
          <a:p>
            <a:fld id="{AF7738F9-84EE-4F22-9BF0-D967A787D7D1}" type="slidenum">
              <a:rPr lang="ru-RU" smtClean="0"/>
              <a:t>14</a:t>
            </a:fld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7CDDDF4-E47B-6A64-4868-5C6D1465CB43}"/>
              </a:ext>
            </a:extLst>
          </p:cNvPr>
          <p:cNvSpPr txBox="1"/>
          <p:nvPr/>
        </p:nvSpPr>
        <p:spPr>
          <a:xfrm>
            <a:off x="448996" y="228600"/>
            <a:ext cx="1152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6CEF"/>
                </a:solidFill>
                <a:latin typeface="Helvetica" panose="020B0604020202020204" pitchFamily="2" charset="0"/>
              </a:rPr>
              <a:t>Национальный проект </a:t>
            </a:r>
            <a:r>
              <a:rPr lang="ru-RU" dirty="0" smtClean="0">
                <a:solidFill>
                  <a:srgbClr val="006CEF"/>
                </a:solidFill>
                <a:latin typeface="Helvetica" panose="020B0604020202020204" pitchFamily="2" charset="0"/>
              </a:rPr>
              <a:t>«Безопасность дорожного движения» </a:t>
            </a:r>
            <a:r>
              <a:rPr lang="ru-RU" dirty="0">
                <a:solidFill>
                  <a:srgbClr val="006CEF"/>
                </a:solidFill>
                <a:latin typeface="Helvetica" panose="020B0604020202020204" pitchFamily="2" charset="0"/>
              </a:rPr>
              <a:t>(целевые показатели)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="" xmlns:a16="http://schemas.microsoft.com/office/drawing/2014/main" id="{2DDD6443-E80A-2B1B-925E-0858957971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5358955"/>
              </p:ext>
            </p:extLst>
          </p:nvPr>
        </p:nvGraphicFramePr>
        <p:xfrm>
          <a:off x="542925" y="724806"/>
          <a:ext cx="11432667" cy="2618840"/>
        </p:xfrm>
        <a:graphic>
          <a:graphicData uri="http://schemas.openxmlformats.org/drawingml/2006/table">
            <a:tbl>
              <a:tblPr firstRow="1">
                <a:tableStyleId>{BDBED569-4797-4DF1-A0F4-6AAB3CD982D8}</a:tableStyleId>
              </a:tblPr>
              <a:tblGrid>
                <a:gridCol w="345119">
                  <a:extLst>
                    <a:ext uri="{9D8B030D-6E8A-4147-A177-3AD203B41FA5}">
                      <a16:colId xmlns="" xmlns:a16="http://schemas.microsoft.com/office/drawing/2014/main" val="2036973316"/>
                    </a:ext>
                  </a:extLst>
                </a:gridCol>
                <a:gridCol w="4168074">
                  <a:extLst>
                    <a:ext uri="{9D8B030D-6E8A-4147-A177-3AD203B41FA5}">
                      <a16:colId xmlns="" xmlns:a16="http://schemas.microsoft.com/office/drawing/2014/main" val="2675974218"/>
                    </a:ext>
                  </a:extLst>
                </a:gridCol>
                <a:gridCol w="885002">
                  <a:extLst>
                    <a:ext uri="{9D8B030D-6E8A-4147-A177-3AD203B41FA5}">
                      <a16:colId xmlns="" xmlns:a16="http://schemas.microsoft.com/office/drawing/2014/main" val="1321407978"/>
                    </a:ext>
                  </a:extLst>
                </a:gridCol>
                <a:gridCol w="865970">
                  <a:extLst>
                    <a:ext uri="{9D8B030D-6E8A-4147-A177-3AD203B41FA5}">
                      <a16:colId xmlns="" xmlns:a16="http://schemas.microsoft.com/office/drawing/2014/main" val="3940486560"/>
                    </a:ext>
                  </a:extLst>
                </a:gridCol>
                <a:gridCol w="1037260">
                  <a:extLst>
                    <a:ext uri="{9D8B030D-6E8A-4147-A177-3AD203B41FA5}">
                      <a16:colId xmlns="" xmlns:a16="http://schemas.microsoft.com/office/drawing/2014/main" val="2582496178"/>
                    </a:ext>
                  </a:extLst>
                </a:gridCol>
                <a:gridCol w="1046777">
                  <a:extLst>
                    <a:ext uri="{9D8B030D-6E8A-4147-A177-3AD203B41FA5}">
                      <a16:colId xmlns="" xmlns:a16="http://schemas.microsoft.com/office/drawing/2014/main" val="2309064503"/>
                    </a:ext>
                  </a:extLst>
                </a:gridCol>
                <a:gridCol w="1065809">
                  <a:extLst>
                    <a:ext uri="{9D8B030D-6E8A-4147-A177-3AD203B41FA5}">
                      <a16:colId xmlns="" xmlns:a16="http://schemas.microsoft.com/office/drawing/2014/main" val="134436944"/>
                    </a:ext>
                  </a:extLst>
                </a:gridCol>
                <a:gridCol w="1027744">
                  <a:extLst>
                    <a:ext uri="{9D8B030D-6E8A-4147-A177-3AD203B41FA5}">
                      <a16:colId xmlns="" xmlns:a16="http://schemas.microsoft.com/office/drawing/2014/main" val="3951075799"/>
                    </a:ext>
                  </a:extLst>
                </a:gridCol>
                <a:gridCol w="990912">
                  <a:extLst>
                    <a:ext uri="{9D8B030D-6E8A-4147-A177-3AD203B41FA5}">
                      <a16:colId xmlns="" xmlns:a16="http://schemas.microsoft.com/office/drawing/2014/main" val="922797380"/>
                    </a:ext>
                  </a:extLst>
                </a:gridCol>
              </a:tblGrid>
              <a:tr h="99418">
                <a:tc rowSpan="3"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п/п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показателя, а также пояснение причин недостижения показателя, рисков недостижения показателя при их наличии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b="0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2025</a:t>
                      </a:r>
                      <a:endParaRPr lang="ru-RU" sz="12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</a:t>
                      </a:r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6C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81840185"/>
                  </a:ext>
                </a:extLst>
              </a:tr>
              <a:tr h="181069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План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Факт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Плановые значения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Фактические значения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5679908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01.04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01.07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01.10</a:t>
                      </a: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</a:t>
                      </a: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31.12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 anchorCtr="1">
                    <a:solidFill>
                      <a:srgbClr val="006C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82175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1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b="0" dirty="0" smtClean="0"/>
                        <a:t> Количество погибших в ДТП на 100 тыс. чел. населения</a:t>
                      </a:r>
                      <a:endParaRPr lang="ru-RU" sz="13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63,35</a:t>
                      </a:r>
                      <a:endParaRPr lang="ru-RU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7,04</a:t>
                      </a:r>
                      <a:endParaRPr lang="ru-RU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21,69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0</a:t>
                      </a:r>
                      <a:endParaRPr lang="ru-RU" sz="13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7,23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80898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300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2907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76530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5519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96510127"/>
                  </a:ext>
                </a:extLst>
              </a:tr>
            </a:tbl>
          </a:graphicData>
        </a:graphic>
      </p:graphicFrame>
      <p:graphicFrame>
        <p:nvGraphicFramePr>
          <p:cNvPr id="13" name="Таблица 12">
            <a:extLst>
              <a:ext uri="{FF2B5EF4-FFF2-40B4-BE49-F238E27FC236}">
                <a16:creationId xmlns="" xmlns:a16="http://schemas.microsoft.com/office/drawing/2014/main" id="{937403C6-145C-9855-3FC9-450F987CB9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949826"/>
              </p:ext>
            </p:extLst>
          </p:nvPr>
        </p:nvGraphicFramePr>
        <p:xfrm>
          <a:off x="543052" y="5809869"/>
          <a:ext cx="11432540" cy="731520"/>
        </p:xfrm>
        <a:graphic>
          <a:graphicData uri="http://schemas.openxmlformats.org/drawingml/2006/table">
            <a:tbl>
              <a:tblPr firstRow="1">
                <a:tableStyleId>{BDBED569-4797-4DF1-A0F4-6AAB3CD982D8}</a:tableStyleId>
              </a:tblPr>
              <a:tblGrid>
                <a:gridCol w="1304798"/>
                <a:gridCol w="3260598">
                  <a:extLst>
                    <a:ext uri="{9D8B030D-6E8A-4147-A177-3AD203B41FA5}">
                      <a16:colId xmlns="" xmlns:a16="http://schemas.microsoft.com/office/drawing/2014/main" val="2675974218"/>
                    </a:ext>
                  </a:extLst>
                </a:gridCol>
                <a:gridCol w="3197352">
                  <a:extLst>
                    <a:ext uri="{9D8B030D-6E8A-4147-A177-3AD203B41FA5}">
                      <a16:colId xmlns="" xmlns:a16="http://schemas.microsoft.com/office/drawing/2014/main" val="1321407978"/>
                    </a:ext>
                  </a:extLst>
                </a:gridCol>
                <a:gridCol w="1390650">
                  <a:extLst>
                    <a:ext uri="{9D8B030D-6E8A-4147-A177-3AD203B41FA5}">
                      <a16:colId xmlns="" xmlns:a16="http://schemas.microsoft.com/office/drawing/2014/main" val="3940486560"/>
                    </a:ext>
                  </a:extLst>
                </a:gridCol>
                <a:gridCol w="2279142">
                  <a:extLst>
                    <a:ext uri="{9D8B030D-6E8A-4147-A177-3AD203B41FA5}">
                      <a16:colId xmlns="" xmlns:a16="http://schemas.microsoft.com/office/drawing/2014/main" val="258249617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№ показателя</a:t>
                      </a: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Ответственное лицо, Ф.И.О.</a:t>
                      </a: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Должность</a:t>
                      </a: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Телефон</a:t>
                      </a: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E-mail</a:t>
                      </a:r>
                      <a:endParaRPr lang="ru-RU" sz="12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2907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Иванов Евгений Александрович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зам. главы района по строительству и ЖКХ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prstClr val="black"/>
                          </a:solidFill>
                          <a:cs typeface="Arial" panose="020B0604020202020204" pitchFamily="34" charset="0"/>
                        </a:rPr>
                        <a:t>846 53 2-13-59</a:t>
                      </a:r>
                      <a:endParaRPr lang="ru-RU" altLang="ru-RU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priemnaia2012@yandex.ru</a:t>
                      </a:r>
                      <a:endParaRPr kumimoji="0" lang="ru-RU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765300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23931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0F5DE9DB-4C96-1858-598B-A4C94F1E4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2392" y="6356350"/>
            <a:ext cx="2743200" cy="365125"/>
          </a:xfrm>
        </p:spPr>
        <p:txBody>
          <a:bodyPr/>
          <a:lstStyle/>
          <a:p>
            <a:fld id="{AF7738F9-84EE-4F22-9BF0-D967A787D7D1}" type="slidenum">
              <a:rPr lang="ru-RU" smtClean="0"/>
              <a:t>15</a:t>
            </a:fld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7CDDDF4-E47B-6A64-4868-5C6D1465CB43}"/>
              </a:ext>
            </a:extLst>
          </p:cNvPr>
          <p:cNvSpPr txBox="1"/>
          <p:nvPr/>
        </p:nvSpPr>
        <p:spPr>
          <a:xfrm>
            <a:off x="448996" y="228600"/>
            <a:ext cx="11450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6CEF"/>
                </a:solidFill>
                <a:latin typeface="Helvetica" panose="020B0604020202020204" pitchFamily="2" charset="0"/>
              </a:rPr>
              <a:t>Ввод объектов инфраструктуры на территории </a:t>
            </a:r>
            <a:r>
              <a:rPr lang="ru-RU" dirty="0" err="1" smtClean="0">
                <a:solidFill>
                  <a:srgbClr val="006CEF"/>
                </a:solidFill>
                <a:latin typeface="Helvetica" panose="020B0604020202020204" pitchFamily="2" charset="0"/>
              </a:rPr>
              <a:t>м.р</a:t>
            </a:r>
            <a:r>
              <a:rPr lang="ru-RU" dirty="0" smtClean="0">
                <a:solidFill>
                  <a:srgbClr val="006CEF"/>
                </a:solidFill>
                <a:latin typeface="Helvetica" panose="020B0604020202020204" pitchFamily="2" charset="0"/>
              </a:rPr>
              <a:t>. </a:t>
            </a:r>
            <a:r>
              <a:rPr lang="ru-RU" dirty="0" err="1" smtClean="0">
                <a:solidFill>
                  <a:srgbClr val="006CEF"/>
                </a:solidFill>
                <a:latin typeface="Helvetica" panose="020B0604020202020204" pitchFamily="2" charset="0"/>
              </a:rPr>
              <a:t>Клявлинский</a:t>
            </a:r>
            <a:r>
              <a:rPr lang="ru-RU" dirty="0" smtClean="0">
                <a:solidFill>
                  <a:srgbClr val="006CEF"/>
                </a:solidFill>
                <a:latin typeface="Helvetica" panose="020B0604020202020204" pitchFamily="2" charset="0"/>
              </a:rPr>
              <a:t> в рамках реализации нацпроектов</a:t>
            </a:r>
            <a:endParaRPr lang="ru-RU" dirty="0">
              <a:solidFill>
                <a:srgbClr val="006CEF"/>
              </a:solidFill>
              <a:latin typeface="Helvetica" panose="020B0604020202020204" pitchFamily="2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="" xmlns:a16="http://schemas.microsoft.com/office/drawing/2014/main" id="{937403C6-145C-9855-3FC9-450F987CB9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6348654"/>
              </p:ext>
            </p:extLst>
          </p:nvPr>
        </p:nvGraphicFramePr>
        <p:xfrm>
          <a:off x="568960" y="736600"/>
          <a:ext cx="11336032" cy="3769360"/>
        </p:xfrm>
        <a:graphic>
          <a:graphicData uri="http://schemas.openxmlformats.org/drawingml/2006/table">
            <a:tbl>
              <a:tblPr firstRow="1">
                <a:tableStyleId>{BDBED569-4797-4DF1-A0F4-6AAB3CD982D8}</a:tableStyleId>
              </a:tblPr>
              <a:tblGrid>
                <a:gridCol w="2245261">
                  <a:extLst>
                    <a:ext uri="{9D8B030D-6E8A-4147-A177-3AD203B41FA5}">
                      <a16:colId xmlns="" xmlns:a16="http://schemas.microsoft.com/office/drawing/2014/main" val="1321407978"/>
                    </a:ext>
                  </a:extLst>
                </a:gridCol>
                <a:gridCol w="1251752"/>
                <a:gridCol w="958788"/>
                <a:gridCol w="1251752"/>
                <a:gridCol w="1411549"/>
                <a:gridCol w="896645"/>
                <a:gridCol w="1278384">
                  <a:extLst>
                    <a:ext uri="{9D8B030D-6E8A-4147-A177-3AD203B41FA5}">
                      <a16:colId xmlns="" xmlns:a16="http://schemas.microsoft.com/office/drawing/2014/main" val="3940486560"/>
                    </a:ext>
                  </a:extLst>
                </a:gridCol>
                <a:gridCol w="1065321">
                  <a:extLst>
                    <a:ext uri="{9D8B030D-6E8A-4147-A177-3AD203B41FA5}">
                      <a16:colId xmlns="" xmlns:a16="http://schemas.microsoft.com/office/drawing/2014/main" val="2582496178"/>
                    </a:ext>
                  </a:extLst>
                </a:gridCol>
                <a:gridCol w="9765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b="0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Наименование НП, ФП</a:t>
                      </a:r>
                      <a:endParaRPr lang="ru-RU" sz="11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Ответственный за реализацию от </a:t>
                      </a:r>
                      <a:r>
                        <a:rPr lang="ru-RU" sz="1100" b="0" kern="120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м.р</a:t>
                      </a:r>
                      <a:r>
                        <a:rPr lang="ru-RU" sz="1100" b="0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endParaRPr lang="ru-RU" sz="11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Срок реализации</a:t>
                      </a:r>
                      <a:endParaRPr lang="ru-RU" sz="11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Ввод, мм. гг.</a:t>
                      </a:r>
                      <a:endParaRPr lang="ru-RU" sz="11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Вид работ</a:t>
                      </a:r>
                      <a:r>
                        <a:rPr lang="ru-RU" sz="1100" b="0" kern="1200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</a:t>
                      </a:r>
                      <a:r>
                        <a:rPr lang="ru-RU" sz="1100" b="0" kern="1200" baseline="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стр</a:t>
                      </a:r>
                      <a:r>
                        <a:rPr lang="ru-RU" sz="1100" b="0" kern="1200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-во, </a:t>
                      </a:r>
                      <a:r>
                        <a:rPr lang="ru-RU" sz="1100" b="0" kern="1200" baseline="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реконстр</a:t>
                      </a:r>
                      <a:r>
                        <a:rPr lang="ru-RU" sz="1100" b="0" kern="1200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-я, кап. рем., </a:t>
                      </a:r>
                      <a:r>
                        <a:rPr lang="ru-RU" sz="1100" b="0" kern="1200" baseline="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текущ</a:t>
                      </a:r>
                      <a:r>
                        <a:rPr lang="ru-RU" sz="1100" b="0" kern="1200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ремонт) </a:t>
                      </a:r>
                      <a:endParaRPr lang="ru-RU" sz="11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Бюджет</a:t>
                      </a:r>
                      <a:r>
                        <a:rPr lang="ru-RU" sz="1100" b="0" kern="1200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100" b="0" kern="1200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 2026 г., тыс. руб.</a:t>
                      </a:r>
                      <a:endParaRPr lang="ru-RU" sz="11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Освоение средств по состоянию на 01.07.2026 </a:t>
                      </a:r>
                    </a:p>
                    <a:p>
                      <a:pPr algn="ctr"/>
                      <a:r>
                        <a:rPr lang="ru-RU" sz="1100" b="0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(тыс. руб. / %)</a:t>
                      </a:r>
                      <a:endParaRPr lang="ru-RU" sz="11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Экспертиза (ПИР/</a:t>
                      </a:r>
                      <a:r>
                        <a:rPr lang="ru-RU" sz="1100" b="0" kern="1200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ПСД), дата выхода</a:t>
                      </a:r>
                      <a:endParaRPr lang="ru-RU" sz="11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Готовность</a:t>
                      </a:r>
                      <a:r>
                        <a:rPr lang="ru-RU" sz="1100" b="0" kern="1200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100" b="0" kern="1200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СМР, %</a:t>
                      </a:r>
                      <a:endParaRPr lang="ru-RU" sz="11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2907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НП «Инфраструктура для жизни», </a:t>
                      </a:r>
                    </a:p>
                    <a:p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ФП "Формирование комфортной городской среды" </a:t>
                      </a:r>
                      <a:endParaRPr lang="ru-RU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Зам. главы по строительству и ЖКХ</a:t>
                      </a:r>
                      <a:endParaRPr lang="ru-RU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г.</a:t>
                      </a:r>
                      <a:endParaRPr lang="ru-RU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08.2026</a:t>
                      </a:r>
                      <a:endParaRPr lang="ru-RU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Благоустройство общественной территории: ст. Клявлино «Цветочный бульвар» по проспекту Ленина (этап 2) (Установка оборудования для спортивной площадки)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1985,00</a:t>
                      </a:r>
                      <a:endParaRPr lang="ru-RU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19.02.2026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="" xmlns:a16="http://schemas.microsoft.com/office/drawing/2014/main" val="1476530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НП «Инфраструктура для жизни», </a:t>
                      </a:r>
                    </a:p>
                    <a:p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ФП "Формирование комфортной городской среды" </a:t>
                      </a:r>
                      <a:endParaRPr lang="ru-RU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Зам. главы по строительству и ЖКХ</a:t>
                      </a:r>
                      <a:endParaRPr lang="ru-RU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г.</a:t>
                      </a:r>
                      <a:endParaRPr lang="ru-RU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08.2026</a:t>
                      </a:r>
                      <a:endParaRPr lang="ru-RU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Благоустройство общественной территории: ст. Клявлино, детская игровая п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лощадка по ул. Западной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1888,21</a:t>
                      </a:r>
                      <a:endParaRPr lang="ru-RU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19.02.2026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endParaRPr lang="ru-RU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endParaRPr lang="ru-RU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r"/>
                      <a:endParaRPr lang="ru-RU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endParaRPr lang="ru-RU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r"/>
                      <a:endParaRPr lang="ru-RU" sz="10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r"/>
                      <a:endParaRPr lang="ru-RU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r"/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12156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0F5DE9DB-4C96-1858-598B-A4C94F1E4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2392" y="6356350"/>
            <a:ext cx="2743200" cy="365125"/>
          </a:xfrm>
        </p:spPr>
        <p:txBody>
          <a:bodyPr/>
          <a:lstStyle/>
          <a:p>
            <a:fld id="{AF7738F9-84EE-4F22-9BF0-D967A787D7D1}" type="slidenum">
              <a:rPr lang="ru-RU" smtClean="0"/>
              <a:t>16</a:t>
            </a:fld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7CDDDF4-E47B-6A64-4868-5C6D1465CB43}"/>
              </a:ext>
            </a:extLst>
          </p:cNvPr>
          <p:cNvSpPr txBox="1"/>
          <p:nvPr/>
        </p:nvSpPr>
        <p:spPr>
          <a:xfrm>
            <a:off x="448996" y="228600"/>
            <a:ext cx="11438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6CEF"/>
                </a:solidFill>
                <a:latin typeface="Helvetica" panose="020B0604020202020204" pitchFamily="2" charset="0"/>
              </a:rPr>
              <a:t>Лучшие муниципальные практики (реализуемые в качестве автора) 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="" xmlns:a16="http://schemas.microsoft.com/office/drawing/2014/main" id="{937403C6-145C-9855-3FC9-450F987CB9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6803422"/>
              </p:ext>
            </p:extLst>
          </p:nvPr>
        </p:nvGraphicFramePr>
        <p:xfrm>
          <a:off x="568960" y="736600"/>
          <a:ext cx="11165840" cy="4673600"/>
        </p:xfrm>
        <a:graphic>
          <a:graphicData uri="http://schemas.openxmlformats.org/drawingml/2006/table">
            <a:tbl>
              <a:tblPr firstRow="1">
                <a:tableStyleId>{BDBED569-4797-4DF1-A0F4-6AAB3CD982D8}</a:tableStyleId>
              </a:tblPr>
              <a:tblGrid>
                <a:gridCol w="434340">
                  <a:extLst>
                    <a:ext uri="{9D8B030D-6E8A-4147-A177-3AD203B41FA5}">
                      <a16:colId xmlns="" xmlns:a16="http://schemas.microsoft.com/office/drawing/2014/main" val="2675974218"/>
                    </a:ext>
                  </a:extLst>
                </a:gridCol>
                <a:gridCol w="2489200">
                  <a:extLst>
                    <a:ext uri="{9D8B030D-6E8A-4147-A177-3AD203B41FA5}">
                      <a16:colId xmlns="" xmlns:a16="http://schemas.microsoft.com/office/drawing/2014/main" val="1321407978"/>
                    </a:ext>
                  </a:extLst>
                </a:gridCol>
                <a:gridCol w="6137275">
                  <a:extLst>
                    <a:ext uri="{9D8B030D-6E8A-4147-A177-3AD203B41FA5}">
                      <a16:colId xmlns="" xmlns:a16="http://schemas.microsoft.com/office/drawing/2014/main" val="3940486560"/>
                    </a:ext>
                  </a:extLst>
                </a:gridCol>
                <a:gridCol w="2105025">
                  <a:extLst>
                    <a:ext uri="{9D8B030D-6E8A-4147-A177-3AD203B41FA5}">
                      <a16:colId xmlns="" xmlns:a16="http://schemas.microsoft.com/office/drawing/2014/main" val="23090645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№</a:t>
                      </a: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Наименование НП</a:t>
                      </a: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Краткое</a:t>
                      </a:r>
                      <a:r>
                        <a:rPr lang="ru-RU" sz="1200" b="0" kern="1200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описание практики</a:t>
                      </a:r>
                      <a:endParaRPr lang="ru-RU" sz="12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Статус размещения на цифровой платформе</a:t>
                      </a:r>
                      <a:r>
                        <a:rPr lang="ru-RU" sz="1200" b="0" kern="1200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«</a:t>
                      </a:r>
                      <a:r>
                        <a:rPr lang="ru-RU" sz="1200" b="0" kern="1200" baseline="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Смартека</a:t>
                      </a:r>
                      <a:r>
                        <a:rPr lang="ru-RU" sz="1200" b="0" kern="1200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»</a:t>
                      </a:r>
                      <a:endParaRPr lang="ru-RU" sz="12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2907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Спорт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России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Проект «Спорт – спутник здоровья» направлен на вовлечение детей к занятию спортом, а именно лыжными гонками. В рамках данного проекта создано 3 группы по 15 человек разного возраста от 10 до 17 лет и 4-я из 15 человек  создана впервые из детей в возрасте от 7 до 10 лет. Спортивные тренировки проходят 3 раза в неделю по 2 часа. Во время непогоды дети занимаются в здании спортивно- оздоровительного комплекса общей физической подготовкой и теоретическими занятиями о вредных привычках и пользе занятий спортом. Практические занятия на беговых лыжах проходят на лыжной базе.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размещалась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76530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Семья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Проект «Сельский умелец» подразумевает создание столярной мастерской в селе Старые Сосны, в которой еженедельно смогут заниматься не менее 10 человек при поддержке мастера. Проект направлен на вовлечение детей в творчество с формированием навыков работы с деревом с помощью ручного и электроинструмента. Ребятами будет получено обширное представление о столярном деле и его возможностях, что поможет им в обогащении своего быта столярными изделиями и выборе профессии (поднимая престиж рабочих специальностей).</a:t>
                      </a:r>
                    </a:p>
                    <a:p>
                      <a:endParaRPr lang="ru-RU" sz="12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 размещалась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5519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96510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20119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0F5DE9DB-4C96-1858-598B-A4C94F1E4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2392" y="6356350"/>
            <a:ext cx="2743200" cy="365125"/>
          </a:xfrm>
        </p:spPr>
        <p:txBody>
          <a:bodyPr/>
          <a:lstStyle/>
          <a:p>
            <a:fld id="{AF7738F9-84EE-4F22-9BF0-D967A787D7D1}" type="slidenum">
              <a:rPr lang="ru-RU" smtClean="0"/>
              <a:t>17</a:t>
            </a:fld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7CDDDF4-E47B-6A64-4868-5C6D1465CB43}"/>
              </a:ext>
            </a:extLst>
          </p:cNvPr>
          <p:cNvSpPr txBox="1"/>
          <p:nvPr/>
        </p:nvSpPr>
        <p:spPr>
          <a:xfrm>
            <a:off x="448996" y="228600"/>
            <a:ext cx="11438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6CEF"/>
                </a:solidFill>
                <a:latin typeface="Helvetica" panose="020B0604020202020204" pitchFamily="2" charset="0"/>
              </a:rPr>
              <a:t>Нормативные правовые и правовые акты по организации проектной деятельности</a:t>
            </a:r>
            <a:endParaRPr lang="ru-RU" dirty="0">
              <a:solidFill>
                <a:srgbClr val="006CEF"/>
              </a:solidFill>
              <a:latin typeface="Helvetica" panose="020B0604020202020204" pitchFamily="2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="" xmlns:a16="http://schemas.microsoft.com/office/drawing/2014/main" id="{937403C6-145C-9855-3FC9-450F987CB9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5425458"/>
              </p:ext>
            </p:extLst>
          </p:nvPr>
        </p:nvGraphicFramePr>
        <p:xfrm>
          <a:off x="568960" y="736600"/>
          <a:ext cx="11122931" cy="2324037"/>
        </p:xfrm>
        <a:graphic>
          <a:graphicData uri="http://schemas.openxmlformats.org/drawingml/2006/table">
            <a:tbl>
              <a:tblPr firstRow="1">
                <a:tableStyleId>{BDBED569-4797-4DF1-A0F4-6AAB3CD982D8}</a:tableStyleId>
              </a:tblPr>
              <a:tblGrid>
                <a:gridCol w="434340">
                  <a:extLst>
                    <a:ext uri="{9D8B030D-6E8A-4147-A177-3AD203B41FA5}">
                      <a16:colId xmlns="" xmlns:a16="http://schemas.microsoft.com/office/drawing/2014/main" val="2675974218"/>
                    </a:ext>
                  </a:extLst>
                </a:gridCol>
                <a:gridCol w="4721225">
                  <a:extLst>
                    <a:ext uri="{9D8B030D-6E8A-4147-A177-3AD203B41FA5}">
                      <a16:colId xmlns="" xmlns:a16="http://schemas.microsoft.com/office/drawing/2014/main" val="1321407978"/>
                    </a:ext>
                  </a:extLst>
                </a:gridCol>
                <a:gridCol w="1390650">
                  <a:extLst>
                    <a:ext uri="{9D8B030D-6E8A-4147-A177-3AD203B41FA5}">
                      <a16:colId xmlns="" xmlns:a16="http://schemas.microsoft.com/office/drawing/2014/main" val="3940486560"/>
                    </a:ext>
                  </a:extLst>
                </a:gridCol>
                <a:gridCol w="4576716">
                  <a:extLst>
                    <a:ext uri="{9D8B030D-6E8A-4147-A177-3AD203B41FA5}">
                      <a16:colId xmlns="" xmlns:a16="http://schemas.microsoft.com/office/drawing/2014/main" val="2582496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№</a:t>
                      </a: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Вид и наименование НПА / ПА</a:t>
                      </a:r>
                      <a:endParaRPr lang="ru-RU" sz="12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Реквизиты НПА / ПА</a:t>
                      </a:r>
                      <a:endParaRPr lang="ru-RU" sz="12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Сведения об актуализации</a:t>
                      </a:r>
                      <a:r>
                        <a:rPr lang="ru-RU" sz="1200" b="0" kern="1200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(наименование и реквизиты НПА / ПА, которым внесены изменения в основной документ)</a:t>
                      </a:r>
                      <a:endParaRPr lang="ru-RU" sz="12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 anchorCtr="1">
                    <a:solidFill>
                      <a:srgbClr val="006C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2907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13970" algn="just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3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elvetica"/>
                          <a:ea typeface="Calibri"/>
                          <a:cs typeface="Times New Roman"/>
                          <a:sym typeface="Arial"/>
                        </a:rPr>
                        <a:t>Постановление Администрации </a:t>
                      </a:r>
                      <a:r>
                        <a:rPr kumimoji="0" lang="ru-RU" sz="1200" b="0" i="0" u="none" strike="noStrike" kern="0" cap="none" spc="3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elvetica"/>
                          <a:ea typeface="Calibri"/>
                          <a:cs typeface="Times New Roman"/>
                          <a:sym typeface="Arial"/>
                        </a:rPr>
                        <a:t>м.р</a:t>
                      </a:r>
                      <a:r>
                        <a:rPr kumimoji="0" lang="ru-RU" sz="1200" b="0" i="0" u="none" strike="noStrike" kern="0" cap="none" spc="3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elvetica"/>
                          <a:ea typeface="Calibri"/>
                          <a:cs typeface="Times New Roman"/>
                          <a:sym typeface="Arial"/>
                        </a:rPr>
                        <a:t>. </a:t>
                      </a:r>
                      <a:r>
                        <a:rPr kumimoji="0" lang="ru-RU" sz="1200" b="0" i="0" u="none" strike="noStrike" kern="0" cap="none" spc="3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elvetica"/>
                          <a:ea typeface="Calibri"/>
                          <a:cs typeface="Times New Roman"/>
                          <a:sym typeface="Arial"/>
                        </a:rPr>
                        <a:t>Клявлинский</a:t>
                      </a:r>
                      <a:r>
                        <a:rPr kumimoji="0" lang="ru-RU" sz="1200" b="0" i="0" u="none" strike="noStrike" kern="0" cap="none" spc="3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elvetica"/>
                          <a:ea typeface="Calibri"/>
                          <a:cs typeface="Times New Roman"/>
                          <a:sym typeface="Arial"/>
                        </a:rPr>
                        <a:t> «Об определении ответственных должностных  лиц  за  </a:t>
                      </a:r>
                      <a:r>
                        <a:rPr kumimoji="0" lang="ru-RU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elvetica"/>
                          <a:ea typeface="Calibri"/>
                          <a:cs typeface="Times New Roman"/>
                          <a:sym typeface="Arial"/>
                        </a:rPr>
                        <a:t>реализацию  национальных  </a:t>
                      </a:r>
                      <a:r>
                        <a:rPr kumimoji="0" lang="ru-RU" sz="1200" b="0" i="0" u="none" strike="noStrike" kern="0" cap="none" spc="5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elvetica"/>
                          <a:ea typeface="Times New Roman"/>
                          <a:cs typeface="Times New Roman"/>
                          <a:sym typeface="Arial"/>
                        </a:rPr>
                        <a:t>и федеральных проектов </a:t>
                      </a:r>
                      <a:r>
                        <a:rPr kumimoji="0" lang="ru-RU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elvetica"/>
                          <a:ea typeface="Calibri"/>
                          <a:cs typeface="Times New Roman"/>
                          <a:sym typeface="Arial"/>
                        </a:rPr>
                        <a:t>на территории муниципального района </a:t>
                      </a:r>
                      <a:r>
                        <a:rPr kumimoji="0" lang="ru-RU" sz="12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elvetica"/>
                          <a:ea typeface="Calibri"/>
                          <a:cs typeface="Times New Roman"/>
                          <a:sym typeface="Arial"/>
                        </a:rPr>
                        <a:t>Клявлинский</a:t>
                      </a:r>
                      <a:r>
                        <a:rPr kumimoji="0" lang="ru-RU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elvetica"/>
                          <a:ea typeface="Calibri"/>
                          <a:cs typeface="Times New Roman"/>
                          <a:sym typeface="Arial"/>
                        </a:rPr>
                        <a:t> Самарской области»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165 от 21.04.2025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76530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5519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965101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820158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3714</TotalTime>
  <Words>2227</Words>
  <Application>Microsoft Office PowerPoint</Application>
  <PresentationFormat>Произвольный</PresentationFormat>
  <Paragraphs>575</Paragraphs>
  <Slides>17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Arial</vt:lpstr>
      <vt:lpstr>Roboto</vt:lpstr>
      <vt:lpstr>Helvetica</vt:lpstr>
      <vt:lpstr>Calibri Light</vt:lpstr>
      <vt:lpstr>Times New Roman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Полина</dc:creator>
  <cp:lastModifiedBy>АлексееваПК</cp:lastModifiedBy>
  <cp:revision>324</cp:revision>
  <cp:lastPrinted>2026-07-29T04:48:50Z</cp:lastPrinted>
  <dcterms:created xsi:type="dcterms:W3CDTF">2024-06-18T01:37:59Z</dcterms:created>
  <dcterms:modified xsi:type="dcterms:W3CDTF">2026-07-29T04:49:05Z</dcterms:modified>
</cp:coreProperties>
</file>